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7" r:id="rId1"/>
    <p:sldMasterId id="2147483874" r:id="rId2"/>
  </p:sldMasterIdLst>
  <p:notesMasterIdLst>
    <p:notesMasterId r:id="rId79"/>
  </p:notesMasterIdLst>
  <p:handoutMasterIdLst>
    <p:handoutMasterId r:id="rId80"/>
  </p:handoutMasterIdLst>
  <p:sldIdLst>
    <p:sldId id="551" r:id="rId3"/>
    <p:sldId id="626" r:id="rId4"/>
    <p:sldId id="778" r:id="rId5"/>
    <p:sldId id="779" r:id="rId6"/>
    <p:sldId id="780" r:id="rId7"/>
    <p:sldId id="777" r:id="rId8"/>
    <p:sldId id="794" r:id="rId9"/>
    <p:sldId id="681" r:id="rId10"/>
    <p:sldId id="682" r:id="rId11"/>
    <p:sldId id="683" r:id="rId12"/>
    <p:sldId id="680" r:id="rId13"/>
    <p:sldId id="739" r:id="rId14"/>
    <p:sldId id="781" r:id="rId15"/>
    <p:sldId id="684" r:id="rId16"/>
    <p:sldId id="698" r:id="rId17"/>
    <p:sldId id="743" r:id="rId18"/>
    <p:sldId id="763" r:id="rId19"/>
    <p:sldId id="785" r:id="rId20"/>
    <p:sldId id="679" r:id="rId21"/>
    <p:sldId id="581" r:id="rId22"/>
    <p:sldId id="796" r:id="rId23"/>
    <p:sldId id="686" r:id="rId24"/>
    <p:sldId id="687" r:id="rId25"/>
    <p:sldId id="629" r:id="rId26"/>
    <p:sldId id="797" r:id="rId27"/>
    <p:sldId id="630" r:id="rId28"/>
    <p:sldId id="695" r:id="rId29"/>
    <p:sldId id="631" r:id="rId30"/>
    <p:sldId id="632" r:id="rId31"/>
    <p:sldId id="639" r:id="rId32"/>
    <p:sldId id="645" r:id="rId33"/>
    <p:sldId id="646" r:id="rId34"/>
    <p:sldId id="668" r:id="rId35"/>
    <p:sldId id="654" r:id="rId36"/>
    <p:sldId id="655" r:id="rId37"/>
    <p:sldId id="656" r:id="rId38"/>
    <p:sldId id="659" r:id="rId39"/>
    <p:sldId id="660" r:id="rId40"/>
    <p:sldId id="798" r:id="rId41"/>
    <p:sldId id="782" r:id="rId42"/>
    <p:sldId id="748" r:id="rId43"/>
    <p:sldId id="746" r:id="rId44"/>
    <p:sldId id="744" r:id="rId45"/>
    <p:sldId id="745" r:id="rId46"/>
    <p:sldId id="747" r:id="rId47"/>
    <p:sldId id="750" r:id="rId48"/>
    <p:sldId id="753" r:id="rId49"/>
    <p:sldId id="761" r:id="rId50"/>
    <p:sldId id="755" r:id="rId51"/>
    <p:sldId id="756" r:id="rId52"/>
    <p:sldId id="759" r:id="rId53"/>
    <p:sldId id="760" r:id="rId54"/>
    <p:sldId id="772" r:id="rId55"/>
    <p:sldId id="774" r:id="rId56"/>
    <p:sldId id="765" r:id="rId57"/>
    <p:sldId id="775" r:id="rId58"/>
    <p:sldId id="770" r:id="rId59"/>
    <p:sldId id="771" r:id="rId60"/>
    <p:sldId id="690" r:id="rId61"/>
    <p:sldId id="769" r:id="rId62"/>
    <p:sldId id="787" r:id="rId63"/>
    <p:sldId id="791" r:id="rId64"/>
    <p:sldId id="786" r:id="rId65"/>
    <p:sldId id="788" r:id="rId66"/>
    <p:sldId id="789" r:id="rId67"/>
    <p:sldId id="790" r:id="rId68"/>
    <p:sldId id="792" r:id="rId69"/>
    <p:sldId id="793" r:id="rId70"/>
    <p:sldId id="784" r:id="rId71"/>
    <p:sldId id="767" r:id="rId72"/>
    <p:sldId id="672" r:id="rId73"/>
    <p:sldId id="674" r:id="rId74"/>
    <p:sldId id="662" r:id="rId75"/>
    <p:sldId id="669" r:id="rId76"/>
    <p:sldId id="795" r:id="rId77"/>
    <p:sldId id="738" r:id="rId78"/>
  </p:sldIdLst>
  <p:sldSz cx="9144000" cy="6858000" type="screen4x3"/>
  <p:notesSz cx="6858000" cy="9144000"/>
  <p:custShowLst>
    <p:custShow name="Are You Certifiable? Excel" id="0">
      <p:sldLst/>
    </p:custShow>
    <p:custShow name="Are You Certifiable? Word" id="1">
      <p:sldLst/>
    </p:custShow>
    <p:custShow name="Are You Certifiable? Outlook" id="2">
      <p:sldLst/>
    </p:custShow>
    <p:custShow name="Are You Certifiable? PowerPoint" id="3">
      <p:sldLst/>
    </p:custShow>
    <p:custShow name="Are You Certifiable? Vista" id="4">
      <p:sldLst/>
    </p:custShow>
    <p:custShow name="Are You Certifiable? Access" id="5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90D"/>
    <a:srgbClr val="000000"/>
    <a:srgbClr val="009900"/>
    <a:srgbClr val="5F9A32"/>
    <a:srgbClr val="63A234"/>
    <a:srgbClr val="395C1E"/>
    <a:srgbClr val="7CBE24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 autoAdjust="0"/>
    <p:restoredTop sz="81235" autoAdjust="0"/>
  </p:normalViewPr>
  <p:slideViewPr>
    <p:cSldViewPr snapToGrid="0">
      <p:cViewPr>
        <p:scale>
          <a:sx n="70" d="100"/>
          <a:sy n="70" d="100"/>
        </p:scale>
        <p:origin x="-1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106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Post-Secondary Enrollment</c:v>
                </c:pt>
              </c:strCache>
            </c:strRef>
          </c:tx>
          <c:explosion val="19"/>
          <c:dLbls>
            <c:dLbl>
              <c:idx val="0"/>
              <c:layout>
                <c:manualLayout>
                  <c:x val="-0.22910878178444255"/>
                  <c:y val="9.853808936533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2432568269391859"/>
                  <c:y val="-0.3642231259554094"/>
                </c:manualLayout>
              </c:layout>
              <c:tx>
                <c:rich>
                  <a:bodyPr/>
                  <a:lstStyle/>
                  <a:p>
                    <a:pPr>
                      <a:defRPr sz="1690" baseline="0"/>
                    </a:pPr>
                    <a:r>
                      <a:rPr lang="en-US" sz="1690" baseline="0" dirty="0" smtClean="0"/>
                      <a:t>85%</a:t>
                    </a:r>
                    <a:endParaRPr lang="en-US" sz="169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QuickBooks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 </c:v>
                </c:pt>
              </c:strCache>
            </c:strRef>
          </c:tx>
          <c:explosion val="26"/>
          <c:dPt>
            <c:idx val="1"/>
            <c:bubble3D val="0"/>
            <c:explosion val="16"/>
          </c:dPt>
          <c:dLbls>
            <c:dLbl>
              <c:idx val="0"/>
              <c:layout>
                <c:manualLayout>
                  <c:x val="-0.20368618053178136"/>
                  <c:y val="-0.30509041269338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Recommend</c:v>
                </c:pt>
                <c:pt idx="1">
                  <c:v>Don't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1C92B-B5BC-442F-A7FE-E4EDB902A14C}" type="doc">
      <dgm:prSet loTypeId="urn:microsoft.com/office/officeart/2005/8/layout/pyramid1" loCatId="pyramid" qsTypeId="urn:microsoft.com/office/officeart/2005/8/quickstyle/3d2" qsCatId="3D" csTypeId="urn:microsoft.com/office/officeart/2005/8/colors/accent2_4" csCatId="accent2" phldr="1"/>
      <dgm:spPr/>
    </dgm:pt>
    <dgm:pt modelId="{CE1FB4B7-9390-4B07-BDAB-923D549CCE99}">
      <dgm:prSet phldrT="[Text]" custT="1"/>
      <dgm:spPr>
        <a:xfrm>
          <a:off x="1386840" y="0"/>
          <a:ext cx="693419" cy="563879"/>
        </a:xfrm>
        <a:solidFill>
          <a:srgbClr val="FFFFFF">
            <a:lumMod val="8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MCA</a:t>
          </a: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BE49CDF-8066-43D8-8B38-36003FADED7E}" type="parTrans" cxnId="{E7405105-C9B0-4B9B-B386-76CE6C0CBF2D}">
      <dgm:prSet/>
      <dgm:spPr/>
      <dgm:t>
        <a:bodyPr/>
        <a:lstStyle/>
        <a:p>
          <a:endParaRPr lang="en-US"/>
        </a:p>
      </dgm:t>
    </dgm:pt>
    <dgm:pt modelId="{3E1DC4FD-A67D-41DA-8C8D-3A04A1E882A3}" type="sibTrans" cxnId="{E7405105-C9B0-4B9B-B386-76CE6C0CBF2D}">
      <dgm:prSet/>
      <dgm:spPr/>
      <dgm:t>
        <a:bodyPr/>
        <a:lstStyle/>
        <a:p>
          <a:endParaRPr lang="en-US"/>
        </a:p>
      </dgm:t>
    </dgm:pt>
    <dgm:pt modelId="{4D0CEFCE-9E39-4C29-A988-0B5931CB668C}">
      <dgm:prSet phldrT="[Text]" custT="1"/>
      <dgm:spPr>
        <a:xfrm>
          <a:off x="1040130" y="563879"/>
          <a:ext cx="1386839" cy="563879"/>
        </a:xfr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1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Master</a:t>
          </a:r>
          <a:endParaRPr lang="en-U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570D87BB-A316-47F0-B605-7A0F1A8C4BF2}" type="parTrans" cxnId="{92D9A351-9B52-476B-904B-B1AC2F332D08}">
      <dgm:prSet/>
      <dgm:spPr/>
      <dgm:t>
        <a:bodyPr/>
        <a:lstStyle/>
        <a:p>
          <a:endParaRPr lang="en-US"/>
        </a:p>
      </dgm:t>
    </dgm:pt>
    <dgm:pt modelId="{0EB3ABE5-3548-4049-BDAC-057361720A35}" type="sibTrans" cxnId="{92D9A351-9B52-476B-904B-B1AC2F332D08}">
      <dgm:prSet/>
      <dgm:spPr/>
      <dgm:t>
        <a:bodyPr/>
        <a:lstStyle/>
        <a:p>
          <a:endParaRPr lang="en-US"/>
        </a:p>
      </dgm:t>
    </dgm:pt>
    <dgm:pt modelId="{BC8F5B3A-2400-41A0-AD33-24868613B92E}">
      <dgm:prSet phldrT="[Text]" custT="1"/>
      <dgm:spPr>
        <a:xfrm>
          <a:off x="693420" y="1127760"/>
          <a:ext cx="2080259" cy="563879"/>
        </a:xfr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Professional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2F1FA49-612C-4052-9C94-CF181E5A7937}" type="parTrans" cxnId="{C468695F-1023-4A7A-8A99-CCDFE49F7CD0}">
      <dgm:prSet/>
      <dgm:spPr/>
      <dgm:t>
        <a:bodyPr/>
        <a:lstStyle/>
        <a:p>
          <a:endParaRPr lang="en-US"/>
        </a:p>
      </dgm:t>
    </dgm:pt>
    <dgm:pt modelId="{2A6FBD0E-4941-4C20-9E8F-FB079ABFA627}" type="sibTrans" cxnId="{C468695F-1023-4A7A-8A99-CCDFE49F7CD0}">
      <dgm:prSet/>
      <dgm:spPr/>
      <dgm:t>
        <a:bodyPr/>
        <a:lstStyle/>
        <a:p>
          <a:endParaRPr lang="en-US"/>
        </a:p>
      </dgm:t>
    </dgm:pt>
    <dgm:pt modelId="{F10B0600-A20F-4570-8A8A-85537B9C293F}">
      <dgm:prSet phldrT="[Text]" custT="1"/>
      <dgm:spPr>
        <a:xfrm>
          <a:off x="346710" y="1691640"/>
          <a:ext cx="2773680" cy="563879"/>
        </a:xfr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Specialist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80472131-1742-4B00-B4D7-DCA9DCCB203C}" type="parTrans" cxnId="{10F407D7-43CC-495F-9C92-5C861F9BCD4F}">
      <dgm:prSet/>
      <dgm:spPr/>
      <dgm:t>
        <a:bodyPr/>
        <a:lstStyle/>
        <a:p>
          <a:endParaRPr lang="en-US"/>
        </a:p>
      </dgm:t>
    </dgm:pt>
    <dgm:pt modelId="{84EFFC5D-8A01-40C8-8C5D-843A0B83165A}" type="sibTrans" cxnId="{10F407D7-43CC-495F-9C92-5C861F9BCD4F}">
      <dgm:prSet/>
      <dgm:spPr/>
      <dgm:t>
        <a:bodyPr/>
        <a:lstStyle/>
        <a:p>
          <a:endParaRPr lang="en-US"/>
        </a:p>
      </dgm:t>
    </dgm:pt>
    <dgm:pt modelId="{0B61F680-0E37-4AED-86A7-5551EC0A61CF}">
      <dgm:prSet phldrT="[Text]" custT="1"/>
      <dgm:spPr>
        <a:xfrm>
          <a:off x="0" y="2255520"/>
          <a:ext cx="3467100" cy="56387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Associate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29F7AD3-0D0D-4A5D-A056-E47167FAEABA}" type="parTrans" cxnId="{4A99F4FF-0E6A-4633-9EAB-E0D320374915}">
      <dgm:prSet/>
      <dgm:spPr/>
      <dgm:t>
        <a:bodyPr/>
        <a:lstStyle/>
        <a:p>
          <a:endParaRPr lang="en-US"/>
        </a:p>
      </dgm:t>
    </dgm:pt>
    <dgm:pt modelId="{4157858A-E649-476A-96AC-1AD60AD27C11}" type="sibTrans" cxnId="{4A99F4FF-0E6A-4633-9EAB-E0D320374915}">
      <dgm:prSet/>
      <dgm:spPr/>
      <dgm:t>
        <a:bodyPr/>
        <a:lstStyle/>
        <a:p>
          <a:endParaRPr lang="en-US"/>
        </a:p>
      </dgm:t>
    </dgm:pt>
    <dgm:pt modelId="{484B8610-FF6B-400B-B457-E037F6BA4927}" type="pres">
      <dgm:prSet presAssocID="{4381C92B-B5BC-442F-A7FE-E4EDB902A14C}" presName="Name0" presStyleCnt="0">
        <dgm:presLayoutVars>
          <dgm:dir/>
          <dgm:animLvl val="lvl"/>
          <dgm:resizeHandles val="exact"/>
        </dgm:presLayoutVars>
      </dgm:prSet>
      <dgm:spPr/>
    </dgm:pt>
    <dgm:pt modelId="{FBAA8677-2234-4A7D-991F-D5CA589C6B76}" type="pres">
      <dgm:prSet presAssocID="{CE1FB4B7-9390-4B07-BDAB-923D549CCE99}" presName="Name8" presStyleCnt="0"/>
      <dgm:spPr/>
    </dgm:pt>
    <dgm:pt modelId="{21A14631-2C7F-4512-8DC9-1C5F4B55B8C9}" type="pres">
      <dgm:prSet presAssocID="{CE1FB4B7-9390-4B07-BDAB-923D549CCE99}" presName="level" presStyleLbl="node1" presStyleIdx="0" presStyleCnt="5">
        <dgm:presLayoutVars>
          <dgm:chMax val="1"/>
          <dgm:bulletEnabled val="1"/>
        </dgm:presLayoutVars>
      </dgm:prSet>
      <dgm:spPr>
        <a:prstGeom prst="trapezoid">
          <a:avLst>
            <a:gd name="adj" fmla="val 61486"/>
          </a:avLst>
        </a:prstGeom>
      </dgm:spPr>
      <dgm:t>
        <a:bodyPr/>
        <a:lstStyle/>
        <a:p>
          <a:endParaRPr lang="en-US"/>
        </a:p>
      </dgm:t>
    </dgm:pt>
    <dgm:pt modelId="{137BBAA8-BB27-40BF-972A-2C31412570E0}" type="pres">
      <dgm:prSet presAssocID="{CE1FB4B7-9390-4B07-BDAB-923D549CCE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FB8A6-E3A6-452F-BB94-BE7C396B64D9}" type="pres">
      <dgm:prSet presAssocID="{4D0CEFCE-9E39-4C29-A988-0B5931CB668C}" presName="Name8" presStyleCnt="0"/>
      <dgm:spPr/>
    </dgm:pt>
    <dgm:pt modelId="{EE81CC24-6B68-473B-B326-7F3C5B601DC8}" type="pres">
      <dgm:prSet presAssocID="{4D0CEFCE-9E39-4C29-A988-0B5931CB668C}" presName="level" presStyleLbl="node1" presStyleIdx="1" presStyleCnt="5">
        <dgm:presLayoutVars>
          <dgm:chMax val="1"/>
          <dgm:bulletEnabled val="1"/>
        </dgm:presLayoutVars>
      </dgm:prSet>
      <dgm:spPr>
        <a:prstGeom prst="trapezoid">
          <a:avLst>
            <a:gd name="adj" fmla="val 61486"/>
          </a:avLst>
        </a:prstGeom>
      </dgm:spPr>
      <dgm:t>
        <a:bodyPr/>
        <a:lstStyle/>
        <a:p>
          <a:endParaRPr lang="en-US"/>
        </a:p>
      </dgm:t>
    </dgm:pt>
    <dgm:pt modelId="{9949103B-E52C-4B94-B894-6EF2AC70EE69}" type="pres">
      <dgm:prSet presAssocID="{4D0CEFCE-9E39-4C29-A988-0B5931CB66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64A2A-B059-4E58-8117-A542947C0158}" type="pres">
      <dgm:prSet presAssocID="{BC8F5B3A-2400-41A0-AD33-24868613B92E}" presName="Name8" presStyleCnt="0"/>
      <dgm:spPr/>
    </dgm:pt>
    <dgm:pt modelId="{CB16593E-61DD-407A-A5BE-1CBD6CAA2A6E}" type="pres">
      <dgm:prSet presAssocID="{BC8F5B3A-2400-41A0-AD33-24868613B92E}" presName="level" presStyleLbl="node1" presStyleIdx="2" presStyleCnt="5">
        <dgm:presLayoutVars>
          <dgm:chMax val="1"/>
          <dgm:bulletEnabled val="1"/>
        </dgm:presLayoutVars>
      </dgm:prSet>
      <dgm:spPr>
        <a:prstGeom prst="trapezoid">
          <a:avLst>
            <a:gd name="adj" fmla="val 61486"/>
          </a:avLst>
        </a:prstGeom>
      </dgm:spPr>
      <dgm:t>
        <a:bodyPr/>
        <a:lstStyle/>
        <a:p>
          <a:endParaRPr lang="en-US"/>
        </a:p>
      </dgm:t>
    </dgm:pt>
    <dgm:pt modelId="{905E956D-3996-4F0B-A3D4-4F7A01F69A53}" type="pres">
      <dgm:prSet presAssocID="{BC8F5B3A-2400-41A0-AD33-24868613B9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BE607-96BD-4F5C-B0F7-6431E19216E9}" type="pres">
      <dgm:prSet presAssocID="{F10B0600-A20F-4570-8A8A-85537B9C293F}" presName="Name8" presStyleCnt="0"/>
      <dgm:spPr/>
    </dgm:pt>
    <dgm:pt modelId="{9939CAFE-E86C-4E02-B7B7-E2D590D0C370}" type="pres">
      <dgm:prSet presAssocID="{F10B0600-A20F-4570-8A8A-85537B9C293F}" presName="level" presStyleLbl="node1" presStyleIdx="3" presStyleCnt="5">
        <dgm:presLayoutVars>
          <dgm:chMax val="1"/>
          <dgm:bulletEnabled val="1"/>
        </dgm:presLayoutVars>
      </dgm:prSet>
      <dgm:spPr>
        <a:prstGeom prst="trapezoid">
          <a:avLst>
            <a:gd name="adj" fmla="val 61486"/>
          </a:avLst>
        </a:prstGeom>
      </dgm:spPr>
      <dgm:t>
        <a:bodyPr/>
        <a:lstStyle/>
        <a:p>
          <a:endParaRPr lang="en-US"/>
        </a:p>
      </dgm:t>
    </dgm:pt>
    <dgm:pt modelId="{BE38DE41-A949-4D03-BAEA-CEB64D84E335}" type="pres">
      <dgm:prSet presAssocID="{F10B0600-A20F-4570-8A8A-85537B9C29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732FE-B9A7-43E8-854D-CA1A07EE8BC6}" type="pres">
      <dgm:prSet presAssocID="{0B61F680-0E37-4AED-86A7-5551EC0A61CF}" presName="Name8" presStyleCnt="0"/>
      <dgm:spPr/>
    </dgm:pt>
    <dgm:pt modelId="{CD1F1B77-937A-4877-BAC3-EF3FDF792173}" type="pres">
      <dgm:prSet presAssocID="{0B61F680-0E37-4AED-86A7-5551EC0A61CF}" presName="level" presStyleLbl="node1" presStyleIdx="4" presStyleCnt="5">
        <dgm:presLayoutVars>
          <dgm:chMax val="1"/>
          <dgm:bulletEnabled val="1"/>
        </dgm:presLayoutVars>
      </dgm:prSet>
      <dgm:spPr>
        <a:prstGeom prst="trapezoid">
          <a:avLst>
            <a:gd name="adj" fmla="val 61486"/>
          </a:avLst>
        </a:prstGeom>
      </dgm:spPr>
      <dgm:t>
        <a:bodyPr/>
        <a:lstStyle/>
        <a:p>
          <a:endParaRPr lang="en-US"/>
        </a:p>
      </dgm:t>
    </dgm:pt>
    <dgm:pt modelId="{F592E974-88B2-4A61-97E1-AE55444CB09C}" type="pres">
      <dgm:prSet presAssocID="{0B61F680-0E37-4AED-86A7-5551EC0A61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BF645-D1DF-4FF2-87F8-BE966E4DE56D}" type="presOf" srcId="{0B61F680-0E37-4AED-86A7-5551EC0A61CF}" destId="{CD1F1B77-937A-4877-BAC3-EF3FDF792173}" srcOrd="0" destOrd="0" presId="urn:microsoft.com/office/officeart/2005/8/layout/pyramid1"/>
    <dgm:cxn modelId="{4A99F4FF-0E6A-4633-9EAB-E0D320374915}" srcId="{4381C92B-B5BC-442F-A7FE-E4EDB902A14C}" destId="{0B61F680-0E37-4AED-86A7-5551EC0A61CF}" srcOrd="4" destOrd="0" parTransId="{929F7AD3-0D0D-4A5D-A056-E47167FAEABA}" sibTransId="{4157858A-E649-476A-96AC-1AD60AD27C11}"/>
    <dgm:cxn modelId="{1555D607-A9CD-4244-A702-8876A87E3B03}" type="presOf" srcId="{F10B0600-A20F-4570-8A8A-85537B9C293F}" destId="{BE38DE41-A949-4D03-BAEA-CEB64D84E335}" srcOrd="1" destOrd="0" presId="urn:microsoft.com/office/officeart/2005/8/layout/pyramid1"/>
    <dgm:cxn modelId="{83105606-3865-4B87-8DF2-AECA4F2C90B6}" type="presOf" srcId="{4D0CEFCE-9E39-4C29-A988-0B5931CB668C}" destId="{9949103B-E52C-4B94-B894-6EF2AC70EE69}" srcOrd="1" destOrd="0" presId="urn:microsoft.com/office/officeart/2005/8/layout/pyramid1"/>
    <dgm:cxn modelId="{39FDA7DC-7DDC-4027-AF83-390FC88428D8}" type="presOf" srcId="{CE1FB4B7-9390-4B07-BDAB-923D549CCE99}" destId="{137BBAA8-BB27-40BF-972A-2C31412570E0}" srcOrd="1" destOrd="0" presId="urn:microsoft.com/office/officeart/2005/8/layout/pyramid1"/>
    <dgm:cxn modelId="{5A0B47B9-BC97-47AB-A0D1-C9D5D4F1C8A8}" type="presOf" srcId="{F10B0600-A20F-4570-8A8A-85537B9C293F}" destId="{9939CAFE-E86C-4E02-B7B7-E2D590D0C370}" srcOrd="0" destOrd="0" presId="urn:microsoft.com/office/officeart/2005/8/layout/pyramid1"/>
    <dgm:cxn modelId="{92D9A351-9B52-476B-904B-B1AC2F332D08}" srcId="{4381C92B-B5BC-442F-A7FE-E4EDB902A14C}" destId="{4D0CEFCE-9E39-4C29-A988-0B5931CB668C}" srcOrd="1" destOrd="0" parTransId="{570D87BB-A316-47F0-B605-7A0F1A8C4BF2}" sibTransId="{0EB3ABE5-3548-4049-BDAC-057361720A35}"/>
    <dgm:cxn modelId="{E7405105-C9B0-4B9B-B386-76CE6C0CBF2D}" srcId="{4381C92B-B5BC-442F-A7FE-E4EDB902A14C}" destId="{CE1FB4B7-9390-4B07-BDAB-923D549CCE99}" srcOrd="0" destOrd="0" parTransId="{BBE49CDF-8066-43D8-8B38-36003FADED7E}" sibTransId="{3E1DC4FD-A67D-41DA-8C8D-3A04A1E882A3}"/>
    <dgm:cxn modelId="{10F407D7-43CC-495F-9C92-5C861F9BCD4F}" srcId="{4381C92B-B5BC-442F-A7FE-E4EDB902A14C}" destId="{F10B0600-A20F-4570-8A8A-85537B9C293F}" srcOrd="3" destOrd="0" parTransId="{80472131-1742-4B00-B4D7-DCA9DCCB203C}" sibTransId="{84EFFC5D-8A01-40C8-8C5D-843A0B83165A}"/>
    <dgm:cxn modelId="{0A5F36D5-9683-4F0F-9B33-AE6E3B734CEC}" type="presOf" srcId="{4D0CEFCE-9E39-4C29-A988-0B5931CB668C}" destId="{EE81CC24-6B68-473B-B326-7F3C5B601DC8}" srcOrd="0" destOrd="0" presId="urn:microsoft.com/office/officeart/2005/8/layout/pyramid1"/>
    <dgm:cxn modelId="{C468695F-1023-4A7A-8A99-CCDFE49F7CD0}" srcId="{4381C92B-B5BC-442F-A7FE-E4EDB902A14C}" destId="{BC8F5B3A-2400-41A0-AD33-24868613B92E}" srcOrd="2" destOrd="0" parTransId="{92F1FA49-612C-4052-9C94-CF181E5A7937}" sibTransId="{2A6FBD0E-4941-4C20-9E8F-FB079ABFA627}"/>
    <dgm:cxn modelId="{277E0843-AA97-43B0-839A-0463FF4CBD16}" type="presOf" srcId="{CE1FB4B7-9390-4B07-BDAB-923D549CCE99}" destId="{21A14631-2C7F-4512-8DC9-1C5F4B55B8C9}" srcOrd="0" destOrd="0" presId="urn:microsoft.com/office/officeart/2005/8/layout/pyramid1"/>
    <dgm:cxn modelId="{7E7F5B42-F104-4D34-8000-56B1AEFAD00F}" type="presOf" srcId="{4381C92B-B5BC-442F-A7FE-E4EDB902A14C}" destId="{484B8610-FF6B-400B-B457-E037F6BA4927}" srcOrd="0" destOrd="0" presId="urn:microsoft.com/office/officeart/2005/8/layout/pyramid1"/>
    <dgm:cxn modelId="{7C1F2297-9CB7-4709-9C22-5C94EBA8E36E}" type="presOf" srcId="{BC8F5B3A-2400-41A0-AD33-24868613B92E}" destId="{905E956D-3996-4F0B-A3D4-4F7A01F69A53}" srcOrd="1" destOrd="0" presId="urn:microsoft.com/office/officeart/2005/8/layout/pyramid1"/>
    <dgm:cxn modelId="{EE45628A-9B92-4D08-A7AC-BCBD7856CA1B}" type="presOf" srcId="{0B61F680-0E37-4AED-86A7-5551EC0A61CF}" destId="{F592E974-88B2-4A61-97E1-AE55444CB09C}" srcOrd="1" destOrd="0" presId="urn:microsoft.com/office/officeart/2005/8/layout/pyramid1"/>
    <dgm:cxn modelId="{D21CEE3E-CF0E-4E81-8FAA-DA7DF6A4F001}" type="presOf" srcId="{BC8F5B3A-2400-41A0-AD33-24868613B92E}" destId="{CB16593E-61DD-407A-A5BE-1CBD6CAA2A6E}" srcOrd="0" destOrd="0" presId="urn:microsoft.com/office/officeart/2005/8/layout/pyramid1"/>
    <dgm:cxn modelId="{387B2829-0393-410C-8E52-7E043EAAFAB8}" type="presParOf" srcId="{484B8610-FF6B-400B-B457-E037F6BA4927}" destId="{FBAA8677-2234-4A7D-991F-D5CA589C6B76}" srcOrd="0" destOrd="0" presId="urn:microsoft.com/office/officeart/2005/8/layout/pyramid1"/>
    <dgm:cxn modelId="{E2A3BEF5-9672-43F4-B578-5341C2E08507}" type="presParOf" srcId="{FBAA8677-2234-4A7D-991F-D5CA589C6B76}" destId="{21A14631-2C7F-4512-8DC9-1C5F4B55B8C9}" srcOrd="0" destOrd="0" presId="urn:microsoft.com/office/officeart/2005/8/layout/pyramid1"/>
    <dgm:cxn modelId="{3F8FB7B7-2B68-417E-8010-25AAF48F3ACA}" type="presParOf" srcId="{FBAA8677-2234-4A7D-991F-D5CA589C6B76}" destId="{137BBAA8-BB27-40BF-972A-2C31412570E0}" srcOrd="1" destOrd="0" presId="urn:microsoft.com/office/officeart/2005/8/layout/pyramid1"/>
    <dgm:cxn modelId="{B2BAB479-2ADF-4313-BDB8-B01065938D0B}" type="presParOf" srcId="{484B8610-FF6B-400B-B457-E037F6BA4927}" destId="{ED8FB8A6-E3A6-452F-BB94-BE7C396B64D9}" srcOrd="1" destOrd="0" presId="urn:microsoft.com/office/officeart/2005/8/layout/pyramid1"/>
    <dgm:cxn modelId="{4FA88C5B-7904-470F-9E8E-8532483D9CB4}" type="presParOf" srcId="{ED8FB8A6-E3A6-452F-BB94-BE7C396B64D9}" destId="{EE81CC24-6B68-473B-B326-7F3C5B601DC8}" srcOrd="0" destOrd="0" presId="urn:microsoft.com/office/officeart/2005/8/layout/pyramid1"/>
    <dgm:cxn modelId="{B7327572-316B-434F-B830-C99BA5E8C554}" type="presParOf" srcId="{ED8FB8A6-E3A6-452F-BB94-BE7C396B64D9}" destId="{9949103B-E52C-4B94-B894-6EF2AC70EE69}" srcOrd="1" destOrd="0" presId="urn:microsoft.com/office/officeart/2005/8/layout/pyramid1"/>
    <dgm:cxn modelId="{92FCBB24-FE8C-471E-A7D9-427D8C957A87}" type="presParOf" srcId="{484B8610-FF6B-400B-B457-E037F6BA4927}" destId="{F3064A2A-B059-4E58-8117-A542947C0158}" srcOrd="2" destOrd="0" presId="urn:microsoft.com/office/officeart/2005/8/layout/pyramid1"/>
    <dgm:cxn modelId="{55491C7F-7469-4723-8764-713E141A6993}" type="presParOf" srcId="{F3064A2A-B059-4E58-8117-A542947C0158}" destId="{CB16593E-61DD-407A-A5BE-1CBD6CAA2A6E}" srcOrd="0" destOrd="0" presId="urn:microsoft.com/office/officeart/2005/8/layout/pyramid1"/>
    <dgm:cxn modelId="{25C340A1-6132-4E52-9D72-1546EB265126}" type="presParOf" srcId="{F3064A2A-B059-4E58-8117-A542947C0158}" destId="{905E956D-3996-4F0B-A3D4-4F7A01F69A53}" srcOrd="1" destOrd="0" presId="urn:microsoft.com/office/officeart/2005/8/layout/pyramid1"/>
    <dgm:cxn modelId="{347268EE-384E-4A4D-BC5D-45AECDAEE2A2}" type="presParOf" srcId="{484B8610-FF6B-400B-B457-E037F6BA4927}" destId="{28CBE607-96BD-4F5C-B0F7-6431E19216E9}" srcOrd="3" destOrd="0" presId="urn:microsoft.com/office/officeart/2005/8/layout/pyramid1"/>
    <dgm:cxn modelId="{03BFB2C6-8059-4965-9E01-85B88B80A237}" type="presParOf" srcId="{28CBE607-96BD-4F5C-B0F7-6431E19216E9}" destId="{9939CAFE-E86C-4E02-B7B7-E2D590D0C370}" srcOrd="0" destOrd="0" presId="urn:microsoft.com/office/officeart/2005/8/layout/pyramid1"/>
    <dgm:cxn modelId="{0A357BB2-B9A3-4086-BC72-F39AA7F5EED0}" type="presParOf" srcId="{28CBE607-96BD-4F5C-B0F7-6431E19216E9}" destId="{BE38DE41-A949-4D03-BAEA-CEB64D84E335}" srcOrd="1" destOrd="0" presId="urn:microsoft.com/office/officeart/2005/8/layout/pyramid1"/>
    <dgm:cxn modelId="{70D97002-C8F9-43A5-8143-2EE13944AD8C}" type="presParOf" srcId="{484B8610-FF6B-400B-B457-E037F6BA4927}" destId="{F04732FE-B9A7-43E8-854D-CA1A07EE8BC6}" srcOrd="4" destOrd="0" presId="urn:microsoft.com/office/officeart/2005/8/layout/pyramid1"/>
    <dgm:cxn modelId="{E02F47D8-AB45-41EE-B1BA-7E38C90BBE20}" type="presParOf" srcId="{F04732FE-B9A7-43E8-854D-CA1A07EE8BC6}" destId="{CD1F1B77-937A-4877-BAC3-EF3FDF792173}" srcOrd="0" destOrd="0" presId="urn:microsoft.com/office/officeart/2005/8/layout/pyramid1"/>
    <dgm:cxn modelId="{321F72E1-E7DD-4757-A6AC-21F490C43FD4}" type="presParOf" srcId="{F04732FE-B9A7-43E8-854D-CA1A07EE8BC6}" destId="{F592E974-88B2-4A61-97E1-AE55444CB09C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14631-2C7F-4512-8DC9-1C5F4B55B8C9}">
      <dsp:nvSpPr>
        <dsp:cNvPr id="0" name=""/>
        <dsp:cNvSpPr/>
      </dsp:nvSpPr>
      <dsp:spPr>
        <a:xfrm>
          <a:off x="1386840" y="0"/>
          <a:ext cx="693419" cy="563879"/>
        </a:xfrm>
        <a:prstGeom prst="trapezoid">
          <a:avLst>
            <a:gd name="adj" fmla="val 61486"/>
          </a:avLst>
        </a:prstGeom>
        <a:solidFill>
          <a:srgbClr val="FFFFFF">
            <a:lumMod val="8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MCA</a:t>
          </a: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386840" y="0"/>
        <a:ext cx="693419" cy="563879"/>
      </dsp:txXfrm>
    </dsp:sp>
    <dsp:sp modelId="{EE81CC24-6B68-473B-B326-7F3C5B601DC8}">
      <dsp:nvSpPr>
        <dsp:cNvPr id="0" name=""/>
        <dsp:cNvSpPr/>
      </dsp:nvSpPr>
      <dsp:spPr>
        <a:xfrm>
          <a:off x="1040130" y="563879"/>
          <a:ext cx="1386839" cy="563879"/>
        </a:xfrm>
        <a:prstGeom prst="trapezoid">
          <a:avLst>
            <a:gd name="adj" fmla="val 61486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Master</a:t>
          </a:r>
          <a:endParaRPr lang="en-U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282827" y="563879"/>
        <a:ext cx="901446" cy="563879"/>
      </dsp:txXfrm>
    </dsp:sp>
    <dsp:sp modelId="{CB16593E-61DD-407A-A5BE-1CBD6CAA2A6E}">
      <dsp:nvSpPr>
        <dsp:cNvPr id="0" name=""/>
        <dsp:cNvSpPr/>
      </dsp:nvSpPr>
      <dsp:spPr>
        <a:xfrm>
          <a:off x="693420" y="1127760"/>
          <a:ext cx="2080259" cy="563879"/>
        </a:xfrm>
        <a:prstGeom prst="trapezoid">
          <a:avLst>
            <a:gd name="adj" fmla="val 61486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Professional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057465" y="1127760"/>
        <a:ext cx="1352169" cy="563879"/>
      </dsp:txXfrm>
    </dsp:sp>
    <dsp:sp modelId="{9939CAFE-E86C-4E02-B7B7-E2D590D0C370}">
      <dsp:nvSpPr>
        <dsp:cNvPr id="0" name=""/>
        <dsp:cNvSpPr/>
      </dsp:nvSpPr>
      <dsp:spPr>
        <a:xfrm>
          <a:off x="346710" y="1691640"/>
          <a:ext cx="2773680" cy="563879"/>
        </a:xfrm>
        <a:prstGeom prst="trapezoid">
          <a:avLst>
            <a:gd name="adj" fmla="val 61486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Specialist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832103" y="1691640"/>
        <a:ext cx="1802892" cy="563879"/>
      </dsp:txXfrm>
    </dsp:sp>
    <dsp:sp modelId="{CD1F1B77-937A-4877-BAC3-EF3FDF792173}">
      <dsp:nvSpPr>
        <dsp:cNvPr id="0" name=""/>
        <dsp:cNvSpPr/>
      </dsp:nvSpPr>
      <dsp:spPr>
        <a:xfrm>
          <a:off x="0" y="2255520"/>
          <a:ext cx="3467100" cy="563879"/>
        </a:xfrm>
        <a:prstGeom prst="trapezoid">
          <a:avLst>
            <a:gd name="adj" fmla="val 61486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Associate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606742" y="2255520"/>
        <a:ext cx="2253615" cy="56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5C3D0C-463D-443D-A965-291CFFD4AEB8}" type="datetimeFigureOut">
              <a:rPr lang="en-US"/>
              <a:pPr>
                <a:defRPr/>
              </a:pPr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E7CCCE-EC17-4271-8BF8-C6234581E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83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74222-F2E6-4A9A-B3A6-596E86C43BE5}" type="datetimeFigureOut">
              <a:rPr lang="en-US"/>
              <a:pPr>
                <a:defRPr/>
              </a:pPr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3CFD9F-CF9F-48B6-A702-D6DD9E5F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959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FD704-D8FE-496C-9EA7-CC9852E272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BA0FF-8F49-4097-B98C-28A8174F30D7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8CCE6-ED95-499D-8518-3F2B8A6EC3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08548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DF451-4538-4515-9DE4-F538CCCD2B53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95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16B614-65AE-45FB-A66D-63EC63FD34DA}" type="slidenum">
              <a:rPr lang="en-US" smtClean="0">
                <a:latin typeface="Arial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05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9565EB-41A4-4AD6-87AA-96C8629595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57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AEF0FC-3616-4EED-ADD9-A3D6282828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0541A-B353-4831-8E67-8991402FBA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FCFBC-C88A-4B66-9147-280E31435A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390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0052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8E00F55-69E5-4FF0-A076-3936DFA1413F}" type="slidenum">
              <a:rPr lang="en-US" sz="1200">
                <a:latin typeface="Calibri" pitchFamily="34" charset="0"/>
                <a:ea typeface="MS PGothic" pitchFamily="34" charset="-128"/>
              </a:rPr>
              <a:pPr algn="r" eaLnBrk="0" hangingPunct="0"/>
              <a:t>32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107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98A8C-C182-4264-9165-5F2E0ABC5F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  <p:sp>
        <p:nvSpPr>
          <p:cNvPr id="1269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2FBAC-CFC2-482B-AC98-D27E98399B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926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A08AF7-DBFF-4E16-A46A-0001368E8080}" type="slidenum">
              <a:rPr lang="en-US" sz="1200">
                <a:latin typeface="Calibri" pitchFamily="34" charset="0"/>
              </a:rPr>
              <a:pPr algn="r"/>
              <a:t>36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029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43364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0CACE-82EF-45DD-9FF9-03AC48CBE4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3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2FBAC-CFC2-482B-AC98-D27E98399B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926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0052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24B36BC1-22AE-4785-B0C8-AAFCFFF05B3F}" type="datetime8">
              <a:rPr lang="en-US" sz="1200">
                <a:latin typeface="Times New Roman" pitchFamily="18" charset="0"/>
              </a:rPr>
              <a:pPr algn="r" eaLnBrk="1" hangingPunct="1"/>
              <a:t>3/3/2011 5:13 PM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l"/>
            <a:r>
              <a:rPr lang="en-US" sz="800">
                <a:latin typeface="Segoe"/>
                <a:cs typeface="Arial" pitchFamily="34" charset="0"/>
              </a:rPr>
              <a:t>©2005 Microsoft Corporation. All rights reserved.</a:t>
            </a:r>
          </a:p>
          <a:p>
            <a:pPr algn="l"/>
            <a:r>
              <a:rPr lang="en-US" sz="800">
                <a:latin typeface="Segoe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80815E5C-98E8-43DC-99A1-294B124197D4}" type="slidenum">
              <a:rPr lang="en-US" sz="1200">
                <a:latin typeface="Times New Roman" pitchFamily="18" charset="0"/>
              </a:rPr>
              <a:pPr algn="r"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7C66B050-B0B1-4FE3-A3DF-92F990D353B0}" type="datetime8">
              <a:rPr lang="en-US" sz="1200">
                <a:latin typeface="Times New Roman" pitchFamily="18" charset="0"/>
              </a:rPr>
              <a:pPr algn="r" eaLnBrk="1" hangingPunct="1"/>
              <a:t>3/3/2011 5:13 PM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l"/>
            <a:r>
              <a:rPr lang="en-US" sz="800">
                <a:latin typeface="Segoe"/>
                <a:cs typeface="Arial" pitchFamily="34" charset="0"/>
              </a:rPr>
              <a:t>©2005 Microsoft Corporation. All rights reserved.</a:t>
            </a:r>
          </a:p>
          <a:p>
            <a:pPr algn="l"/>
            <a:r>
              <a:rPr lang="en-US" sz="800">
                <a:latin typeface="Segoe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0A83C27A-83BC-426C-BB6B-41BD71857A5B}" type="slidenum">
              <a:rPr lang="en-US" sz="1200">
                <a:latin typeface="Times New Roman" pitchFamily="18" charset="0"/>
              </a:rPr>
              <a:pPr algn="r"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B9E7CD0B-561D-4113-8F11-A0417BFCA296}" type="datetime8">
              <a:rPr lang="en-US" sz="1200">
                <a:latin typeface="Times New Roman" pitchFamily="18" charset="0"/>
              </a:rPr>
              <a:pPr algn="r" eaLnBrk="1" hangingPunct="1"/>
              <a:t>3/3/2011 5:13 PM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l"/>
            <a:r>
              <a:rPr lang="en-US" sz="800">
                <a:latin typeface="Segoe"/>
                <a:cs typeface="Arial" pitchFamily="34" charset="0"/>
              </a:rPr>
              <a:t>©2005 Microsoft Corporation. All rights reserved.</a:t>
            </a:r>
          </a:p>
          <a:p>
            <a:pPr algn="l"/>
            <a:r>
              <a:rPr lang="en-US" sz="800">
                <a:latin typeface="Segoe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2507F79F-BC01-40A1-83B5-68D516477963}" type="slidenum">
              <a:rPr lang="en-US" sz="1200">
                <a:latin typeface="Times New Roman" pitchFamily="18" charset="0"/>
              </a:rPr>
              <a:pPr algn="r" eaLnBrk="1" hangingPunct="1"/>
              <a:t>50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9D8A310A-2FB7-415A-B2B7-3645782A420D}" type="datetime8">
              <a:rPr lang="en-US" sz="1200">
                <a:latin typeface="Times New Roman" pitchFamily="18" charset="0"/>
              </a:rPr>
              <a:pPr algn="r" eaLnBrk="1" hangingPunct="1"/>
              <a:t>3/3/2011 5:13 PM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l"/>
            <a:r>
              <a:rPr lang="en-US" sz="800">
                <a:latin typeface="Segoe"/>
                <a:cs typeface="Arial" pitchFamily="34" charset="0"/>
              </a:rPr>
              <a:t>©2005 Microsoft Corporation. All rights reserved.</a:t>
            </a:r>
          </a:p>
          <a:p>
            <a:pPr algn="l"/>
            <a:r>
              <a:rPr lang="en-US" sz="800">
                <a:latin typeface="Segoe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2EE9ED98-FC5A-4747-B10A-3B6056639556}" type="slidenum">
              <a:rPr lang="en-US" sz="1200">
                <a:latin typeface="Times New Roman" pitchFamily="18" charset="0"/>
              </a:rPr>
              <a:pPr algn="r" eaLnBrk="1" hangingPunct="1"/>
              <a:t>51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64164287-48AB-4638-9C65-4D779213697C}" type="slidenum">
              <a:rPr lang="en-US" sz="1200">
                <a:latin typeface="Times New Roman" pitchFamily="18" charset="0"/>
              </a:rPr>
              <a:pPr algn="r" eaLnBrk="1" hangingPunct="1"/>
              <a:t>52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9D8A310A-2FB7-415A-B2B7-3645782A420D}" type="datetime8">
              <a:rPr lang="en-US" sz="1200">
                <a:latin typeface="Times New Roman" pitchFamily="18" charset="0"/>
              </a:rPr>
              <a:pPr algn="r" eaLnBrk="1" hangingPunct="1"/>
              <a:t>3/3/2011 5:13 PM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l"/>
            <a:r>
              <a:rPr lang="en-US" sz="800">
                <a:latin typeface="Segoe"/>
                <a:cs typeface="Arial" pitchFamily="34" charset="0"/>
              </a:rPr>
              <a:t>©2005 Microsoft Corporation. All rights reserved.</a:t>
            </a:r>
          </a:p>
          <a:p>
            <a:pPr algn="l"/>
            <a:r>
              <a:rPr lang="en-US" sz="800">
                <a:latin typeface="Segoe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22816" indent="-278006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1202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556835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01644" indent="-222405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44645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89126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33607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780884" indent="-222405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r" eaLnBrk="1" hangingPunct="1"/>
            <a:fld id="{2EE9ED98-FC5A-4747-B10A-3B6056639556}" type="slidenum">
              <a:rPr lang="en-US" sz="1200">
                <a:latin typeface="Times New Roman" pitchFamily="18" charset="0"/>
              </a:rPr>
              <a:pPr algn="r" eaLnBrk="1" hangingPunct="1"/>
              <a:t>53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792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85F836-EE07-4E79-9C85-1A644933D6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/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isn’t scientific, but it provides a good glimpse</a:t>
            </a:r>
            <a:r>
              <a:rPr lang="en-US" baseline="0" dirty="0" smtClean="0"/>
              <a:t> into the relative demand for skills in your area.  Try typing “Microsoft Office”, “Adobe”, or other skills in the keyword search in your area to see what the market needs.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Measurable Student Outcomes Through Industry Standards &amp; Certifications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Educating for Careers Conference - 3-2-2010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88FE-BBDF-4ECC-8F27-109CBF678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4D84A5-7E23-4D8C-A4F4-F6A65AE5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11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8BD6EA-4FCD-4DA2-BE7C-5C9B72814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53CEE-13B1-46E7-9609-9189E0B7F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A3DC56-3E7E-4EFD-B5B0-0319DCA4C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6188"/>
            <a:ext cx="4038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F50CB-7EDE-4023-8291-6838E018F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803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76375"/>
            <a:ext cx="7556500" cy="4665663"/>
          </a:xfrm>
          <a:prstGeom prst="rect">
            <a:avLst/>
          </a:prstGeom>
        </p:spPr>
        <p:txBody>
          <a:bodyPr/>
          <a:lstStyle>
            <a:lvl1pPr marL="502920" marR="0" indent="-22860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Wingdings" charset="2"/>
              <a:buChar char="§"/>
              <a:tabLst/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226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5334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905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1">
                <a:latin typeface="Segoe Condense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27D136-F15F-4E92-89F6-86FDF5E57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FBABE-9F5A-4E4B-93EB-97D544DB6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6" name="Picture 16" descr="Z:\Logos\CertlogoGlobal_fin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97C6FDB0-45CC-46E2-B413-64098E236B1B}" type="datetimeFigureOut">
              <a:rPr lang="en-US"/>
              <a:pPr>
                <a:defRPr/>
              </a:pPr>
              <a:t>3/3/2011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1BB7D8-B08F-4D36-8499-E24DD571E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5FE2EF-86B4-47B8-80ED-FD47AE9B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A9C4CA-5F2A-40D1-B8FA-4EC3EBD04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B142D8-6A91-4DE4-AA59-4D93388F5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ECB23B-EBC1-4DE4-AC69-F0936338C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C5833-47C8-4B3E-AD0B-6308D3B4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8D11E9-B8B5-425F-9D69-82532CD8D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9" r:id="rId13"/>
    <p:sldLayoutId id="2147483920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obsearch.monster.com/Search.aspx?brd=1&amp;q=Microsoft%20Office&amp;cy=us&amp;where=Los%20Angeles,%20CA&amp;rad=20&amp;rad_units=miles&amp;qlt=1240522&amp;qln=617563&amp;lid=348&amp;re=13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reerbuild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s://www.certiport.com/portal/?page=common/pagelibrary/MTA_hom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7.png"/><Relationship Id="rId5" Type="http://schemas.openxmlformats.org/officeDocument/2006/relationships/hyperlink" Target="https://www.certiport.com/Portal/desktopdefault.aspx?page=common/pagelibrary/mos_home.html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iport.com/Portal/desktopdefault.aspx?page=common/pagelibrary/mos_hom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s://www.certiport.com/Portal/desktopdefault.aspx?page=common/pagelibrary/mos_hom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../Microsoft/MOS/MOS%202010/Objective%20Domains/MS2010%20Excel%202010%20Core%20External%20OD%20(Final).docx" TargetMode="External"/><Relationship Id="rId7" Type="http://schemas.openxmlformats.org/officeDocument/2006/relationships/image" Target="../media/image6.jpeg"/><Relationship Id="rId2" Type="http://schemas.openxmlformats.org/officeDocument/2006/relationships/hyperlink" Target="../../../Microsoft/MOS/MOS%202010/Objective%20Domains/MS2010%20Word%202010%20Core%20External%20OD%20(Final)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ertiport.com/Portal/desktopdefault.aspx?page=common/pagelibrary/mos_home.html" TargetMode="External"/><Relationship Id="rId5" Type="http://schemas.openxmlformats.org/officeDocument/2006/relationships/hyperlink" Target="../../../Microsoft/MOS/MOS%202010/Objective%20Domains/MS2010%20Outlook%202010%20Core%20External%20OD%20(Final).doc" TargetMode="External"/><Relationship Id="rId4" Type="http://schemas.openxmlformats.org/officeDocument/2006/relationships/hyperlink" Target="../../../Microsoft/MOS/MOS%202010/Objective%20Domains/MS2010%20PowerPoint%20883%20External%20OD%20(3)%20FINAL%20100621.do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itehouse.gov/assets/documents/Jobs_of_the_Future.pdf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certiport.com/Portal/common/htmllibrary/Sales-Video-Demos/demo_ic3.html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ew.georgetown.edu/uploadedfiles/412071_postsecondary_education.pdf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://www.certiport.com/Portal/?page=common/pagelibrary/MTA_home.html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ctc.edu/college/education/resh_rpt_08_1_student_achieve_basic_skills_003.pdf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e.harvard.edu/news_events/features/2011/Pathways_to_Prosperity_Feb201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Florida%20CAPE%20Certification%20List%203-2011.pdf" TargetMode="External"/><Relationship Id="rId2" Type="http://schemas.openxmlformats.org/officeDocument/2006/relationships/hyperlink" Target="http://www.workforceflorida.com/PrioritiesInitiatives/EducationalInitiatives/cape/CAPE2010-11-FinalCondensedVersionJBupdated8-6-10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s.edu/ihelp/PDFs/R_Road_Less_Traveled_02_1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s://www.certiport.com/portal/?page=common/pagelibrary/MTA_home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7.png"/><Relationship Id="rId5" Type="http://schemas.openxmlformats.org/officeDocument/2006/relationships/hyperlink" Target="https://www.certiport.com/Portal/desktopdefault.aspx?page=common/pagelibrary/mos_home.html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image" Target="../media/image15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iport.com/go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openxmlformats.org/officeDocument/2006/relationships/image" Target="cid:image004.gif@01CA03A5.E3A63C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magazine/article/0,9171,1952331,0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iport.com/Portal/desktopdefault.aspx?page=common/pagelibrary/mos_hom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ime.com/time/magazine/article/0,9171,1952331,00.html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540" y="5711726"/>
            <a:ext cx="3359042" cy="514903"/>
          </a:xfrm>
          <a:prstGeom prst="rect">
            <a:avLst/>
          </a:prstGeom>
        </p:spPr>
      </p:pic>
      <p:pic>
        <p:nvPicPr>
          <p:cNvPr id="8" name="Picture 7" descr="Certs Laptop Transparent REV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435" y="1797956"/>
            <a:ext cx="2744668" cy="348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380998"/>
            <a:ext cx="8191500" cy="2061951"/>
          </a:xfrm>
          <a:prstGeom prst="rect">
            <a:avLst/>
          </a:prstGeom>
        </p:spPr>
        <p:txBody>
          <a:bodyPr vert="horz" anchor="t" anchorCtr="0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l"/>
            <a:r>
              <a:rPr lang="en-US" i="1" dirty="0" smtClean="0">
                <a:effectLst/>
              </a:rPr>
              <a:t>Measurable Outcomes Through Industry Certifications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>
                <a:solidFill>
                  <a:srgbClr val="00B0F0"/>
                </a:solidFill>
                <a:hlinkClick r:id="rId3"/>
              </a:rPr>
              <a:t>Monster.com</a:t>
            </a: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u="sng" dirty="0" smtClean="0">
                <a:solidFill>
                  <a:srgbClr val="00B0F0"/>
                </a:solidFill>
                <a:hlinkClick r:id="rId4"/>
              </a:rPr>
              <a:t>Careerbuilder.com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Barometers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Drop-out Rates</a:t>
            </a:r>
          </a:p>
          <a:p>
            <a:pPr lvl="1"/>
            <a:r>
              <a:rPr lang="en-US" dirty="0" smtClean="0"/>
              <a:t>NYC CTE – 4x Lower</a:t>
            </a:r>
          </a:p>
          <a:p>
            <a:endParaRPr lang="en-US" dirty="0" smtClean="0"/>
          </a:p>
          <a:p>
            <a:r>
              <a:rPr lang="en-US" dirty="0" smtClean="0"/>
              <a:t>Increased Post-Secondary Enrollment</a:t>
            </a:r>
          </a:p>
          <a:p>
            <a:pPr lvl="1"/>
            <a:r>
              <a:rPr lang="en-US" dirty="0" smtClean="0"/>
              <a:t>NYC CTE – 92%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Perceived Program Value</a:t>
            </a:r>
          </a:p>
          <a:p>
            <a:pPr lvl="1"/>
            <a:r>
              <a:rPr lang="en-US" dirty="0" smtClean="0"/>
              <a:t>NYC CTE –600 openings received 10,000 applicants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Value – HS Academics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70357480"/>
              </p:ext>
            </p:extLst>
          </p:nvPr>
        </p:nvGraphicFramePr>
        <p:xfrm>
          <a:off x="5448300" y="2857500"/>
          <a:ext cx="299085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Students can receive college credit through: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Value – College Credit</a:t>
            </a:r>
            <a:endParaRPr lang="en-US" dirty="0"/>
          </a:p>
        </p:txBody>
      </p:sp>
      <p:pic>
        <p:nvPicPr>
          <p:cNvPr id="459778" name="Picture 2" descr="https://www.mwraonline.com/images/portal_accreditation_im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466" y="2163989"/>
            <a:ext cx="5335814" cy="395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325" y="144010"/>
            <a:ext cx="8330540" cy="746640"/>
          </a:xfrm>
        </p:spPr>
        <p:txBody>
          <a:bodyPr/>
          <a:lstStyle/>
          <a:p>
            <a:r>
              <a:rPr lang="en-US" dirty="0" smtClean="0"/>
              <a:t>ACE Colleges in California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88004"/>
              </p:ext>
            </p:extLst>
          </p:nvPr>
        </p:nvGraphicFramePr>
        <p:xfrm>
          <a:off x="427512" y="843138"/>
          <a:ext cx="8360228" cy="53824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494459"/>
                <a:gridCol w="3865769"/>
              </a:tblGrid>
              <a:tr h="1459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</a:rPr>
                        <a:t>California ACE Credit Schools</a:t>
                      </a:r>
                      <a:endParaRPr lang="en-US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Allan Hancock College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Holy Names University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Allied American University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Humboldt State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Biola</a:t>
                      </a:r>
                      <a:r>
                        <a:rPr lang="en-US" sz="800" b="1" dirty="0">
                          <a:effectLst/>
                        </a:rPr>
                        <a:t> University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John F. Kennedy University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California Lutheran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La Sierra University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California State Polytechnic University--Pomona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Los Angeles Film School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California State University, Bakersfield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Los Angeles Harbor College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California State University, Chico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Los Medanos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California State University, Dominguez Hills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Menlo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California State University, East Bay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MiraCosta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California State University, Fullerton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Monterey Peninsula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California State University, Long Beach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Mount Saint Mary's College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California State University, Los Angeles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Mount San Antonio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California State University, Northridge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National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California State University, Stanislaus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NewSchool of Architecture and Design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Coastline Community College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Pacific Union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 err="1">
                          <a:effectLst/>
                        </a:rPr>
                        <a:t>Cogswell</a:t>
                      </a:r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err="1">
                          <a:effectLst/>
                        </a:rPr>
                        <a:t>Polytechnical</a:t>
                      </a:r>
                      <a:r>
                        <a:rPr lang="en-US" sz="800" b="1" u="none" strike="noStrike" dirty="0">
                          <a:effectLst/>
                        </a:rPr>
                        <a:t> College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Palomar College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College of the Canyons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Patten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Cuesta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Point Loma Nazarene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De Anza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Reedley College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Diablo Valley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San Diego City College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Dominican University of California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San Diego State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Don Bosco Technical Institute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San Francisco Art Institute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Fielding Graduate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San Francisco State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Fresno City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St. Joseph's College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Gavilan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TUI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Golden Gate University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University of California, Berkeley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Golden West College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University of La Verne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 err="1">
                          <a:effectLst/>
                        </a:rPr>
                        <a:t>Hartnell</a:t>
                      </a:r>
                      <a:r>
                        <a:rPr lang="en-US" sz="800" b="1" u="none" strike="noStrike" dirty="0">
                          <a:effectLst/>
                        </a:rPr>
                        <a:t> College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University of Redlands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Heald Colleges 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University of San Francisco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  <a:tr h="174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 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dirty="0">
                          <a:effectLst/>
                        </a:rPr>
                        <a:t>Woodbury University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3" marR="522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3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Quantifiable Student Learning Outcomes</a:t>
            </a:r>
          </a:p>
          <a:p>
            <a:pPr lvl="1"/>
            <a:r>
              <a:rPr lang="en-US" dirty="0" smtClean="0"/>
              <a:t>Align with Perkins &amp; Other Funding Requirements</a:t>
            </a:r>
          </a:p>
          <a:p>
            <a:pPr lvl="1"/>
            <a:r>
              <a:rPr lang="en-US" dirty="0" smtClean="0"/>
              <a:t>Simplifies End of Year reporting</a:t>
            </a:r>
          </a:p>
          <a:p>
            <a:pPr lvl="1"/>
            <a:r>
              <a:rPr lang="en-US" dirty="0" smtClean="0"/>
              <a:t>Standardization</a:t>
            </a:r>
          </a:p>
          <a:p>
            <a:endParaRPr lang="en-US" dirty="0" smtClean="0"/>
          </a:p>
          <a:p>
            <a:r>
              <a:rPr lang="en-US" dirty="0" smtClean="0"/>
              <a:t>Professional Development for Staff &amp; Faculty</a:t>
            </a:r>
          </a:p>
          <a:p>
            <a:pPr lvl="1"/>
            <a:r>
              <a:rPr lang="en-US" dirty="0" smtClean="0"/>
              <a:t>Fulfill CTE Credential Requirement for Industry Exp.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Articulation – Rio Hondo – IC3, Chaffey College - MOS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Program Value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2" y="0"/>
            <a:ext cx="9143999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Fulfill Perkins Adult Ed Core Indicators</a:t>
            </a:r>
          </a:p>
        </p:txBody>
      </p:sp>
    </p:spTree>
    <p:extLst>
      <p:ext uri="{BB962C8B-B14F-4D97-AF65-F5344CB8AC3E}">
        <p14:creationId xmlns:p14="http://schemas.microsoft.com/office/powerpoint/2010/main" val="40332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3263"/>
          <a:stretch/>
        </p:blipFill>
        <p:spPr bwMode="auto">
          <a:xfrm>
            <a:off x="0" y="654844"/>
            <a:ext cx="9144000" cy="620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579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Fulfill Perkins 2S1 and 5S1 Reporting Requirements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876300" y="5581650"/>
            <a:ext cx="7391400" cy="1028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2500" y="2247900"/>
            <a:ext cx="73914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5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used to be Part A (Now part of CAPAAR)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 End of Year Reporting</a:t>
            </a:r>
            <a:endParaRPr lang="en-US" dirty="0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1" y="2578546"/>
            <a:ext cx="8666613" cy="1734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Industry Standards </a:t>
            </a:r>
            <a:endParaRPr lang="en-US" dirty="0"/>
          </a:p>
        </p:txBody>
      </p:sp>
      <p:pic>
        <p:nvPicPr>
          <p:cNvPr id="8" name="Picture 12" descr="Z:\Proposals Templates &amp; Contracts\Graphics Logos Etc\IC3 Logos\IC3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386" y="2714171"/>
            <a:ext cx="2748269" cy="10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/>
          <p:nvPr/>
        </p:nvGrpSpPr>
        <p:grpSpPr>
          <a:xfrm>
            <a:off x="4986035" y="1246002"/>
            <a:ext cx="3151534" cy="1465941"/>
            <a:chOff x="2626822" y="1961804"/>
            <a:chExt cx="2443942" cy="1064029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pic>
          <p:nvPicPr>
            <p:cNvPr id="10" name="Picture 5" descr="Certified Associa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8494" y="2123902"/>
              <a:ext cx="2070100" cy="7366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2626822" y="1961804"/>
              <a:ext cx="2443942" cy="1064029"/>
            </a:xfrm>
            <a:prstGeom prst="roundRect">
              <a:avLst/>
            </a:prstGeom>
            <a:no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7380" name="Picture 4" descr="https://www.certiport.com/Portal/common/imagelibrary/MOS2010-logo_b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4" y="1414407"/>
            <a:ext cx="2138321" cy="12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2" name="Picture 6" descr="https://www.certiport.com/portal/common/imagelibrary/MTA_logo-cube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95" y="2871803"/>
            <a:ext cx="2138321" cy="14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4" name="Picture 8" descr="http://www.ccilearning.com/Portals/5/images/strata-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48" y="3921634"/>
            <a:ext cx="2302847" cy="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80" y="5163856"/>
            <a:ext cx="3228684" cy="82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4" y="4517315"/>
            <a:ext cx="2167964" cy="12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57150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/>
              <a:t>Student/CTE Value of Credentialing </a:t>
            </a:r>
          </a:p>
          <a:p>
            <a:pPr marL="57150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/>
          </a:p>
          <a:p>
            <a:pPr marL="57150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68000"/>
              <a:buNone/>
              <a:defRPr/>
            </a:pPr>
            <a:r>
              <a:rPr lang="en-US" sz="2800" b="1" dirty="0"/>
              <a:t>Articulation/College Credit</a:t>
            </a:r>
          </a:p>
          <a:p>
            <a:pPr marL="571500" lvl="2" indent="-514350" fontAlgn="auto">
              <a:spcAft>
                <a:spcPts val="0"/>
              </a:spcAft>
              <a:buNone/>
              <a:defRPr/>
            </a:pPr>
            <a:endParaRPr lang="en-US" sz="2800" b="1" dirty="0" smtClean="0"/>
          </a:p>
          <a:p>
            <a:pPr marL="571500" lvl="2" indent="-514350" fontAlgn="auto">
              <a:spcAft>
                <a:spcPts val="0"/>
              </a:spcAft>
              <a:buNone/>
              <a:defRPr/>
            </a:pPr>
            <a:r>
              <a:rPr lang="en-US" sz="2800" b="1" dirty="0" smtClean="0"/>
              <a:t>Industry </a:t>
            </a:r>
            <a:r>
              <a:rPr lang="en-US" sz="2800" b="1" dirty="0"/>
              <a:t>Standards/Certification Overview:</a:t>
            </a:r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/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Implementing Industry Standards-Based Programs</a:t>
            </a:r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/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Q </a:t>
            </a:r>
            <a:r>
              <a:rPr lang="en-US" sz="2800" b="1" dirty="0"/>
              <a:t>&amp; A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341993"/>
            <a:ext cx="8229600" cy="957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Session Agenda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224589" y="681240"/>
            <a:ext cx="8686800" cy="10969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Microsoft® Office Specialist</a:t>
            </a:r>
          </a:p>
        </p:txBody>
      </p:sp>
      <p:pic>
        <p:nvPicPr>
          <p:cNvPr id="8" name="Picture 4" descr="https://www.certiport.com/Portal/common/imagelibrary/MOS2010-logo_b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29" y="2149434"/>
            <a:ext cx="3926093" cy="23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S_Commercial_60sec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200" cy="6858000"/>
          </a:xfrm>
        </p:spPr>
      </p:pic>
    </p:spTree>
    <p:extLst>
      <p:ext uri="{BB962C8B-B14F-4D97-AF65-F5344CB8AC3E}">
        <p14:creationId xmlns:p14="http://schemas.microsoft.com/office/powerpoint/2010/main" val="1491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0510"/>
            <a:ext cx="8229600" cy="4525962"/>
          </a:xfrm>
        </p:spPr>
        <p:txBody>
          <a:bodyPr>
            <a:normAutofit lnSpcReduction="10000"/>
          </a:bodyPr>
          <a:lstStyle/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r>
              <a:rPr lang="en-US" b="1" dirty="0" smtClean="0">
                <a:latin typeface="Segoe Condensed"/>
              </a:rPr>
              <a:t>Largest Certification Program on the Planet</a:t>
            </a:r>
          </a:p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endParaRPr lang="en-US" b="1" dirty="0" smtClean="0">
              <a:latin typeface="Segoe Condensed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r>
              <a:rPr lang="en-US" b="1" dirty="0" smtClean="0">
                <a:latin typeface="Segoe Condensed"/>
              </a:rPr>
              <a:t>“Ideal” Candidates for Certification </a:t>
            </a:r>
            <a:endParaRPr lang="en-US" dirty="0" smtClean="0">
              <a:latin typeface="Segoe Condensed"/>
            </a:endParaRPr>
          </a:p>
          <a:p>
            <a:pPr marL="859536"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en-US" dirty="0" smtClean="0">
                <a:latin typeface="Segoe Condensed"/>
              </a:rPr>
              <a:t> ROP/CTE Students</a:t>
            </a:r>
          </a:p>
          <a:p>
            <a:pPr marL="859536"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en-US" dirty="0" smtClean="0">
                <a:latin typeface="Segoe Condensed"/>
              </a:rPr>
              <a:t>Academy Program Students</a:t>
            </a:r>
          </a:p>
          <a:p>
            <a:pPr marL="859536"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en-US" dirty="0" smtClean="0">
                <a:latin typeface="Segoe Condensed"/>
              </a:rPr>
              <a:t>Instructors and Staff</a:t>
            </a:r>
            <a:endParaRPr lang="en-US" b="1" dirty="0" smtClean="0">
              <a:latin typeface="Segoe Condensed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endParaRPr lang="en-US" b="1" dirty="0" smtClean="0">
              <a:latin typeface="Segoe Condensed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r>
              <a:rPr lang="en-US" b="1" dirty="0" smtClean="0">
                <a:latin typeface="Segoe Condensed"/>
              </a:rPr>
              <a:t>Microsoft Office Specialist </a:t>
            </a:r>
            <a:r>
              <a:rPr lang="en-US" b="1" dirty="0">
                <a:latin typeface="Segoe Condensed"/>
              </a:rPr>
              <a:t>(</a:t>
            </a:r>
            <a:r>
              <a:rPr lang="en-US" b="1" dirty="0" smtClean="0">
                <a:latin typeface="Segoe Condensed"/>
              </a:rPr>
              <a:t>MOS</a:t>
            </a:r>
            <a:r>
              <a:rPr lang="en-US" b="1" dirty="0">
                <a:latin typeface="Segoe Condensed"/>
              </a:rPr>
              <a:t>)</a:t>
            </a:r>
          </a:p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r>
              <a:rPr lang="en-US" dirty="0">
                <a:latin typeface="Segoe Condensed"/>
              </a:rPr>
              <a:t>    Word, Excel, PowerPoint, Outlook, </a:t>
            </a:r>
            <a:r>
              <a:rPr lang="en-US" dirty="0" smtClean="0">
                <a:latin typeface="Segoe Condensed"/>
              </a:rPr>
              <a:t>Access (SharePoint &amp; One Note in 2010) </a:t>
            </a:r>
          </a:p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r>
              <a:rPr lang="en-US" dirty="0" smtClean="0">
                <a:solidFill>
                  <a:srgbClr val="5F9A32"/>
                </a:solidFill>
                <a:latin typeface="Segoe Condensed"/>
              </a:rPr>
              <a:t>		- Microsoft Office 2010</a:t>
            </a:r>
          </a:p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r>
              <a:rPr lang="en-US" dirty="0">
                <a:solidFill>
                  <a:srgbClr val="5F9A32"/>
                </a:solidFill>
                <a:latin typeface="Segoe Condensed"/>
              </a:rPr>
              <a:t>	</a:t>
            </a:r>
            <a:r>
              <a:rPr lang="en-US" dirty="0" smtClean="0">
                <a:solidFill>
                  <a:srgbClr val="5F9A32"/>
                </a:solidFill>
                <a:latin typeface="Segoe Condensed"/>
              </a:rPr>
              <a:t>	- Microsoft </a:t>
            </a:r>
            <a:r>
              <a:rPr lang="en-US" dirty="0">
                <a:solidFill>
                  <a:srgbClr val="5F9A32"/>
                </a:solidFill>
                <a:latin typeface="Segoe Condensed"/>
              </a:rPr>
              <a:t>Office </a:t>
            </a:r>
            <a:r>
              <a:rPr lang="en-US" dirty="0" smtClean="0">
                <a:solidFill>
                  <a:srgbClr val="5F9A32"/>
                </a:solidFill>
                <a:latin typeface="Segoe Condensed"/>
              </a:rPr>
              <a:t>2007</a:t>
            </a:r>
          </a:p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r>
              <a:rPr lang="en-US" dirty="0">
                <a:solidFill>
                  <a:srgbClr val="5F9A32"/>
                </a:solidFill>
                <a:latin typeface="Segoe Condensed"/>
              </a:rPr>
              <a:t>	</a:t>
            </a:r>
            <a:r>
              <a:rPr lang="en-US" dirty="0" smtClean="0">
                <a:solidFill>
                  <a:srgbClr val="5F9A32"/>
                </a:solidFill>
                <a:latin typeface="Segoe Condensed"/>
              </a:rPr>
              <a:t>	- Microsoft Office 2003</a:t>
            </a:r>
            <a:r>
              <a:rPr lang="en-US" dirty="0">
                <a:latin typeface="Segoe Condensed"/>
              </a:rPr>
              <a:t/>
            </a:r>
            <a:br>
              <a:rPr lang="en-US" dirty="0">
                <a:latin typeface="Segoe Condensed"/>
              </a:rPr>
            </a:br>
            <a:endParaRPr lang="en-US" b="1" dirty="0">
              <a:latin typeface="Segoe Condensed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None/>
              <a:defRPr/>
            </a:pPr>
            <a:endParaRPr lang="en-US" dirty="0">
              <a:latin typeface="Segoe Condensed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75771" y="383268"/>
            <a:ext cx="81860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100" i="1" dirty="0">
                <a:latin typeface="+mj-lt"/>
              </a:rPr>
              <a:t> </a:t>
            </a:r>
            <a:r>
              <a:rPr lang="en-US" sz="4100" dirty="0">
                <a:latin typeface="+mj-lt"/>
              </a:rPr>
              <a:t>The </a:t>
            </a:r>
            <a:r>
              <a:rPr lang="en-US" sz="4100" dirty="0" smtClean="0">
                <a:latin typeface="+mj-lt"/>
              </a:rPr>
              <a:t>MOS Program</a:t>
            </a:r>
            <a:endParaRPr lang="en-US" sz="4100" dirty="0">
              <a:latin typeface="+mj-lt"/>
            </a:endParaRPr>
          </a:p>
        </p:txBody>
      </p:sp>
      <p:pic>
        <p:nvPicPr>
          <p:cNvPr id="5" name="Picture 4" descr="https://www.certiport.com/Portal/common/imagelibrary/MOS2010-logo_b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81" y="4966741"/>
            <a:ext cx="1963047" cy="11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Segoe Condensed"/>
              </a:rPr>
              <a:t>This is what to expect </a:t>
            </a:r>
            <a:r>
              <a:rPr lang="en-US" sz="2400" b="1" dirty="0" smtClean="0">
                <a:latin typeface="Segoe Condensed"/>
              </a:rPr>
              <a:t>-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b="1" u="sng" dirty="0" smtClean="0">
                <a:latin typeface="Segoe Condensed"/>
              </a:rPr>
              <a:t>Performance-based exam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55 minute length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20-30 test items with one or more tasks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Score required to pass varies with exam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latin typeface="Segoe Condensed"/>
              </a:rPr>
              <a:t>    (65-80%)</a:t>
            </a:r>
            <a:r>
              <a:rPr lang="en-US" sz="1600" dirty="0" smtClean="0">
                <a:latin typeface="Segoe Condensed"/>
              </a:rPr>
              <a:t>   </a:t>
            </a:r>
            <a:endParaRPr lang="en-US" sz="2400" dirty="0" smtClean="0">
              <a:latin typeface="Segoe Condensed"/>
            </a:endParaRP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Skills measured are posted on Microsoft’s </a:t>
            </a:r>
            <a:br>
              <a:rPr lang="en-US" sz="2400" dirty="0" smtClean="0">
                <a:latin typeface="Segoe Condensed"/>
              </a:rPr>
            </a:br>
            <a:r>
              <a:rPr lang="en-US" sz="2400" dirty="0" smtClean="0"/>
              <a:t>website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60375" indent="-460375" fontAlgn="auto">
              <a:spcAft>
                <a:spcPts val="0"/>
              </a:spcAft>
              <a:defRPr/>
            </a:pPr>
            <a:r>
              <a:rPr lang="en-US" dirty="0" smtClean="0"/>
              <a:t>MOS Exam Characteristics</a:t>
            </a:r>
            <a:endParaRPr lang="en-US" dirty="0" smtClean="0">
              <a:solidFill>
                <a:srgbClr val="3333CC"/>
              </a:solidFill>
            </a:endParaRPr>
          </a:p>
        </p:txBody>
      </p:sp>
      <p:pic>
        <p:nvPicPr>
          <p:cNvPr id="39940" name="Picture 10" descr="Teacher_stud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133" y="1671551"/>
            <a:ext cx="2011362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8325" y="1331913"/>
            <a:ext cx="6215063" cy="4662487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7675"/>
            <a:ext cx="8229600" cy="965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sz="4900" dirty="0"/>
              <a:t>Sample Exam Question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0964" name="Picture 3" descr="Sample Item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 t="85715"/>
          <a:stretch>
            <a:fillRect/>
          </a:stretch>
        </p:blipFill>
        <p:spPr bwMode="auto">
          <a:xfrm>
            <a:off x="558800" y="5568950"/>
            <a:ext cx="6213475" cy="615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133475" y="6018213"/>
            <a:ext cx="466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Segoe Condensed"/>
              </a:rPr>
              <a:t>48:15</a:t>
            </a: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7102475" y="1292225"/>
            <a:ext cx="15684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“Live” Office application appears in upper portion of window.  All features work except Help!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40967" name="TextBox 11"/>
          <p:cNvSpPr txBox="1">
            <a:spLocks noChangeArrowheads="1"/>
          </p:cNvSpPr>
          <p:nvPr/>
        </p:nvSpPr>
        <p:spPr bwMode="auto">
          <a:xfrm>
            <a:off x="7142163" y="3614738"/>
            <a:ext cx="16684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Task pane is at bottom.  Has counter, timer and buttons for Skip, Reset and Next.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MOS 2010 Word – Core</a:t>
            </a:r>
            <a:endParaRPr lang="en-US" dirty="0" smtClean="0"/>
          </a:p>
          <a:p>
            <a:r>
              <a:rPr lang="en-US" dirty="0">
                <a:hlinkClick r:id="rId3" action="ppaction://hlinkfile"/>
              </a:rPr>
              <a:t>MOS 2010 </a:t>
            </a:r>
            <a:r>
              <a:rPr lang="en-US" dirty="0" smtClean="0">
                <a:hlinkClick r:id="rId3" action="ppaction://hlinkfile"/>
              </a:rPr>
              <a:t>Excel – Core</a:t>
            </a:r>
            <a:endParaRPr lang="en-US" dirty="0" smtClean="0"/>
          </a:p>
          <a:p>
            <a:r>
              <a:rPr lang="en-US" dirty="0">
                <a:hlinkClick r:id="rId4" action="ppaction://hlinkfile"/>
              </a:rPr>
              <a:t>MOS </a:t>
            </a:r>
            <a:r>
              <a:rPr lang="en-US" dirty="0" smtClean="0">
                <a:hlinkClick r:id="rId4" action="ppaction://hlinkfile"/>
              </a:rPr>
              <a:t>2010 PowerPoint</a:t>
            </a:r>
            <a:endParaRPr lang="en-US" dirty="0"/>
          </a:p>
          <a:p>
            <a:r>
              <a:rPr lang="en-US" dirty="0">
                <a:hlinkClick r:id="rId5" action="ppaction://hlinkfile"/>
              </a:rPr>
              <a:t>MOS </a:t>
            </a:r>
            <a:r>
              <a:rPr lang="en-US" dirty="0" smtClean="0">
                <a:hlinkClick r:id="rId5" action="ppaction://hlinkfile"/>
              </a:rPr>
              <a:t>2010 Outlook</a:t>
            </a:r>
            <a:endParaRPr lang="en-US" dirty="0"/>
          </a:p>
          <a:p>
            <a:r>
              <a:rPr lang="en-US" dirty="0"/>
              <a:t>MOS </a:t>
            </a:r>
            <a:r>
              <a:rPr lang="en-US" dirty="0" smtClean="0"/>
              <a:t>2010 Access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Objectives</a:t>
            </a:r>
            <a:endParaRPr lang="en-US" dirty="0"/>
          </a:p>
        </p:txBody>
      </p:sp>
      <p:pic>
        <p:nvPicPr>
          <p:cNvPr id="4" name="Picture 3" descr="https://www.certiport.com/Portal/common/imagelibrary/MOS2010-logo_bg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81" y="4966741"/>
            <a:ext cx="1963047" cy="11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1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875" y="1466850"/>
            <a:ext cx="6355896" cy="476734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sz="4900"/>
              <a:t>Sample Exam Score Report</a:t>
            </a:r>
            <a:r>
              <a:t/>
            </a:r>
            <a:br/>
            <a:endParaRPr/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6832600" y="1574800"/>
            <a:ext cx="19621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The score report shows you the required passing score, your score and  percentage performance in each topic area.</a:t>
            </a:r>
          </a:p>
          <a:p>
            <a:endParaRPr lang="en-US">
              <a:latin typeface="Constantia" pitchFamily="18" charset="0"/>
            </a:endParaRPr>
          </a:p>
          <a:p>
            <a:r>
              <a:rPr lang="en-US">
                <a:latin typeface="Constantia" pitchFamily="18" charset="0"/>
              </a:rPr>
              <a:t>Like all Microsoft exams, a perfect score is 1000.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K-12</a:t>
            </a:r>
          </a:p>
          <a:p>
            <a:r>
              <a:rPr lang="en-US" sz="2400" dirty="0" smtClean="0"/>
              <a:t>Dozen+ in LAUSD</a:t>
            </a:r>
          </a:p>
          <a:p>
            <a:r>
              <a:rPr lang="en-US" sz="2400" dirty="0" smtClean="0"/>
              <a:t>Elk Grove USD </a:t>
            </a:r>
          </a:p>
          <a:p>
            <a:r>
              <a:rPr lang="en-US" sz="2400" dirty="0" smtClean="0"/>
              <a:t>Chaffey Joint Union High School District</a:t>
            </a:r>
          </a:p>
          <a:p>
            <a:r>
              <a:rPr lang="en-US" sz="2400" dirty="0" smtClean="0"/>
              <a:t>Sweetwater Union HSD Adult Ed</a:t>
            </a:r>
          </a:p>
          <a:p>
            <a:r>
              <a:rPr lang="en-US" sz="2400" dirty="0" smtClean="0"/>
              <a:t>Many Partnership Academies, ROP &amp; CTE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b="1" dirty="0" smtClean="0"/>
              <a:t>Post-Secondary</a:t>
            </a:r>
            <a:endParaRPr lang="en-US" sz="2400" dirty="0" smtClean="0"/>
          </a:p>
          <a:p>
            <a:r>
              <a:rPr lang="en-US" sz="2400" dirty="0" smtClean="0"/>
              <a:t>~30 CA Community Colleges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Doing It Now?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smtClean="0"/>
          </a:p>
          <a:p>
            <a:pPr marR="0"/>
            <a:endParaRPr lang="en-US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84778" y="1553032"/>
            <a:ext cx="4332136" cy="2365825"/>
            <a:chOff x="2626822" y="1961804"/>
            <a:chExt cx="2443942" cy="1064029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pic>
          <p:nvPicPr>
            <p:cNvPr id="5" name="Picture 5" descr="Certified Associa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8494" y="2123902"/>
              <a:ext cx="2070100" cy="7366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2626822" y="1961804"/>
              <a:ext cx="2443942" cy="1064029"/>
            </a:xfrm>
            <a:prstGeom prst="roundRect">
              <a:avLst/>
            </a:prstGeom>
            <a:no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Certlogo_whit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369" y="5755269"/>
            <a:ext cx="3359042" cy="5149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717675"/>
            <a:ext cx="7934325" cy="3657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Most common tools for web, graphics, audio, video and animation.</a:t>
            </a:r>
          </a:p>
          <a:p>
            <a:pPr lvl="1"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Dreamweaver</a:t>
            </a:r>
          </a:p>
          <a:p>
            <a:pPr lvl="1"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Flash</a:t>
            </a:r>
          </a:p>
          <a:p>
            <a:pPr lvl="1"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Photoshop</a:t>
            </a:r>
          </a:p>
          <a:p>
            <a:pPr lvl="1"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Premier (CS5) 	</a:t>
            </a: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70" y="750888"/>
            <a:ext cx="8563429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“Tools” </a:t>
            </a:r>
            <a:r>
              <a:rPr lang="en-US" dirty="0" smtClean="0"/>
              <a:t>for Creative Design</a:t>
            </a:r>
            <a:endParaRPr dirty="0"/>
          </a:p>
        </p:txBody>
      </p:sp>
      <p:pic>
        <p:nvPicPr>
          <p:cNvPr id="53252" name="Picture 6" descr="WebPremium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725" y="299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“Occupations </a:t>
            </a:r>
            <a:r>
              <a:rPr lang="en-US" dirty="0"/>
              <a:t>requiring higher educational attainment are projected to grow much faster than those with lower education requirements, </a:t>
            </a:r>
            <a:r>
              <a:rPr lang="en-US" i="1" dirty="0"/>
              <a:t>with the fastest growth among occupations that require an associate’s degree </a:t>
            </a:r>
            <a:r>
              <a:rPr lang="en-US" b="1" i="1" dirty="0"/>
              <a:t>or a post-secondary vocational </a:t>
            </a:r>
            <a:r>
              <a:rPr lang="en-US" b="1" i="1" dirty="0" smtClean="0"/>
              <a:t>award</a:t>
            </a:r>
            <a:r>
              <a:rPr lang="en-US" b="1" dirty="0" smtClean="0"/>
              <a:t>.” </a:t>
            </a:r>
            <a:r>
              <a:rPr lang="en-US" dirty="0" smtClean="0"/>
              <a:t>(Emphasis added)</a:t>
            </a:r>
          </a:p>
          <a:p>
            <a:pPr>
              <a:buFontTx/>
              <a:buChar char="-"/>
            </a:pPr>
            <a:r>
              <a:rPr lang="en-US" sz="2000" i="1" dirty="0" smtClean="0"/>
              <a:t>Preparing the Workers of Today for the Jobs of Tomorrow</a:t>
            </a:r>
          </a:p>
          <a:p>
            <a:pPr marL="109537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www.whitehouse.gov/assets/documents/Jobs_of_the_Future.pdf</a:t>
            </a:r>
            <a:r>
              <a:rPr lang="en-US" sz="2000" dirty="0" smtClean="0"/>
              <a:t> </a:t>
            </a:r>
            <a:endParaRPr lang="en-US" sz="20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White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90688"/>
            <a:ext cx="9144000" cy="4694237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 smtClean="0"/>
              <a:t>Digital Literacy Skills Certified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Use of Photoshop, Dreamweaver and Flash &amp; Premier*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Exams available in CS3, CS4 or CS5 versions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 smtClean="0"/>
              <a:t>Appropriate Courses for Certification </a:t>
            </a: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 Digital Photography Courses</a:t>
            </a:r>
          </a:p>
          <a:p>
            <a:pPr lvl="2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 Photoshop/Design Courses</a:t>
            </a:r>
          </a:p>
          <a:p>
            <a:pPr lvl="2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 Web Design Courses</a:t>
            </a:r>
          </a:p>
          <a:p>
            <a:pPr marL="630238" lvl="2" indent="0">
              <a:lnSpc>
                <a:spcPct val="90000"/>
              </a:lnSpc>
              <a:buNone/>
            </a:pPr>
            <a:endParaRPr lang="en-US" dirty="0"/>
          </a:p>
          <a:p>
            <a:pPr marL="630238" lvl="2" indent="0">
              <a:lnSpc>
                <a:spcPct val="90000"/>
              </a:lnSpc>
              <a:buNone/>
            </a:pPr>
            <a:endParaRPr lang="en-US" dirty="0" smtClean="0"/>
          </a:p>
          <a:p>
            <a:pPr marL="630238" lvl="2" indent="0">
              <a:lnSpc>
                <a:spcPct val="90000"/>
              </a:lnSpc>
              <a:buNone/>
            </a:pPr>
            <a:endParaRPr lang="en-US" dirty="0"/>
          </a:p>
          <a:p>
            <a:pPr marL="630238" lvl="2" indent="0">
              <a:lnSpc>
                <a:spcPct val="90000"/>
              </a:lnSpc>
              <a:buNone/>
            </a:pPr>
            <a:r>
              <a:rPr lang="en-US" sz="1600" i="1" dirty="0" smtClean="0"/>
              <a:t>*Premiere exams is available in CS5 only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452438"/>
            <a:ext cx="9377363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The ACA Programs</a:t>
            </a:r>
          </a:p>
        </p:txBody>
      </p:sp>
      <p:pic>
        <p:nvPicPr>
          <p:cNvPr id="60420" name="Picture 8" descr="ACA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3886200"/>
            <a:ext cx="24765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9132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Segoe Condensed"/>
              </a:rPr>
              <a:t>This is what to expect </a:t>
            </a:r>
            <a:r>
              <a:rPr lang="en-US" sz="2400" b="1" dirty="0" smtClean="0">
                <a:latin typeface="Segoe Condensed"/>
              </a:rPr>
              <a:t>-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/>
              <a:t>Mix of multiple-choice and simulations</a:t>
            </a:r>
            <a:endParaRPr lang="en-US" sz="2400" dirty="0" smtClean="0">
              <a:latin typeface="Segoe Condensed"/>
            </a:endParaRP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/>
              <a:t>50</a:t>
            </a:r>
            <a:r>
              <a:rPr lang="en-US" sz="2400" dirty="0" smtClean="0">
                <a:latin typeface="Segoe Condensed"/>
              </a:rPr>
              <a:t> minute length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/>
              <a:t>39-41</a:t>
            </a:r>
            <a:r>
              <a:rPr lang="en-US" sz="2400" dirty="0" smtClean="0">
                <a:latin typeface="Segoe Condensed"/>
              </a:rPr>
              <a:t> test items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Score required to pass varies with exam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latin typeface="Segoe Condensed"/>
              </a:rPr>
              <a:t>    (Between 65 and 75%)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Skills measured are posted on </a:t>
            </a:r>
            <a:r>
              <a:rPr lang="en-US" sz="2400" dirty="0" smtClean="0"/>
              <a:t>Adobe</a:t>
            </a:r>
            <a:r>
              <a:rPr lang="en-US" sz="2400" dirty="0" smtClean="0">
                <a:latin typeface="Segoe Condensed"/>
              </a:rPr>
              <a:t> </a:t>
            </a:r>
            <a:br>
              <a:rPr lang="en-US" sz="2400" dirty="0" smtClean="0">
                <a:latin typeface="Segoe Condensed"/>
              </a:rPr>
            </a:br>
            <a:r>
              <a:rPr lang="en-US" sz="2400" dirty="0" smtClean="0"/>
              <a:t>website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60375" indent="-460375" fontAlgn="auto">
              <a:spcAft>
                <a:spcPts val="0"/>
              </a:spcAft>
              <a:defRPr/>
            </a:pPr>
            <a:r>
              <a:rPr lang="en-US" smtClean="0"/>
              <a:t>Adobe</a:t>
            </a:r>
            <a:r>
              <a:rPr lang="en-US" baseline="30000" smtClean="0">
                <a:cs typeface="Arial" pitchFamily="34" charset="0"/>
              </a:rPr>
              <a:t>®</a:t>
            </a:r>
            <a:r>
              <a:rPr lang="en-US" smtClean="0"/>
              <a:t> Exam Characteristics</a:t>
            </a:r>
            <a:endParaRPr lang="en-US" smtClean="0">
              <a:solidFill>
                <a:srgbClr val="3333CC"/>
              </a:solidFill>
            </a:endParaRPr>
          </a:p>
        </p:txBody>
      </p:sp>
      <p:pic>
        <p:nvPicPr>
          <p:cNvPr id="66564" name="Picture 10" descr="Teacher_stud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25" y="1844675"/>
            <a:ext cx="211137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5900" y="582613"/>
            <a:ext cx="8229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kern="0" dirty="0">
                <a:latin typeface="Segoe Condensed"/>
                <a:ea typeface="+mj-ea"/>
                <a:cs typeface="+mj-cs"/>
              </a:rPr>
              <a:t>Sample Adobe Exam Items</a:t>
            </a:r>
          </a:p>
        </p:txBody>
      </p:sp>
      <p:pic>
        <p:nvPicPr>
          <p:cNvPr id="67587" name="Picture 8" descr="ExamQuesti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1025"/>
            <a:ext cx="4117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10" descr="ExamQuesti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2460625"/>
            <a:ext cx="4322763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725" y="2460625"/>
            <a:ext cx="43434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8102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Adobe </a:t>
            </a:r>
            <a:r>
              <a:rPr lang="en-US" dirty="0">
                <a:solidFill>
                  <a:srgbClr val="5EC90D"/>
                </a:solidFill>
              </a:rPr>
              <a:t>Teaching</a:t>
            </a:r>
            <a:r>
              <a:rPr lang="en-US" dirty="0"/>
              <a:t> Resources - FREE</a:t>
            </a:r>
          </a:p>
        </p:txBody>
      </p:sp>
      <p:sp>
        <p:nvSpPr>
          <p:cNvPr id="63491" name="TextBox 4"/>
          <p:cNvSpPr txBox="1">
            <a:spLocks noChangeArrowheads="1"/>
          </p:cNvSpPr>
          <p:nvPr/>
        </p:nvSpPr>
        <p:spPr bwMode="auto">
          <a:xfrm>
            <a:off x="1066800" y="1671638"/>
            <a:ext cx="807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70C0"/>
                </a:solidFill>
                <a:latin typeface="Constantia" pitchFamily="18" charset="0"/>
              </a:rPr>
              <a:t>Visual Design:  Foundations of Design and Print Production</a:t>
            </a:r>
          </a:p>
          <a:p>
            <a:r>
              <a:rPr lang="en-US" i="1">
                <a:latin typeface="Constantia" pitchFamily="18" charset="0"/>
              </a:rPr>
              <a:t>A yearlong, project-based curriculum that develops communication career skills in print production and graphic design.</a:t>
            </a: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1066800" y="2814638"/>
            <a:ext cx="807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70C0"/>
                </a:solidFill>
                <a:latin typeface="Constantia" pitchFamily="18" charset="0"/>
              </a:rPr>
              <a:t>Digital Design:  Foundations of Web Design</a:t>
            </a:r>
          </a:p>
          <a:p>
            <a:r>
              <a:rPr lang="en-US" i="1">
                <a:latin typeface="Constantia" pitchFamily="18" charset="0"/>
              </a:rPr>
              <a:t>A yearlong, project-based curriculum that develops communication career skills in website design and production.</a:t>
            </a: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1066800" y="3881438"/>
            <a:ext cx="8077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latin typeface="Constantia" pitchFamily="18" charset="0"/>
              </a:rPr>
              <a:t>Digital Video:  Foundations of Video Design and Production</a:t>
            </a:r>
          </a:p>
          <a:p>
            <a:r>
              <a:rPr lang="en-US" i="1" dirty="0">
                <a:latin typeface="Constantia" pitchFamily="18" charset="0"/>
              </a:rPr>
              <a:t>A yearlong, project-based curriculum that develops communication career skills in digital video production.</a:t>
            </a:r>
          </a:p>
          <a:p>
            <a:endParaRPr lang="en-US" i="1" dirty="0">
              <a:latin typeface="Constantia" pitchFamily="18" charset="0"/>
            </a:endParaRPr>
          </a:p>
          <a:p>
            <a:r>
              <a:rPr lang="en-US" sz="1400" b="1" i="1" dirty="0">
                <a:solidFill>
                  <a:srgbClr val="0070C0"/>
                </a:solidFill>
                <a:latin typeface="Constantia" pitchFamily="18" charset="0"/>
              </a:rPr>
              <a:t>http://www.adobe.com/education/instruction/teach/digitalcareers.html</a:t>
            </a:r>
          </a:p>
        </p:txBody>
      </p:sp>
      <p:pic>
        <p:nvPicPr>
          <p:cNvPr id="63494" name="Picture 7" descr="VisualDesig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47838"/>
            <a:ext cx="706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8" descr="DigitalDesig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0838"/>
            <a:ext cx="706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9" descr="DigitalVide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3838"/>
            <a:ext cx="706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smtClean="0"/>
          </a:p>
          <a:p>
            <a:pPr marR="0"/>
            <a:endParaRPr lang="en-US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748970" y="1854199"/>
          <a:ext cx="5476815" cy="165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6" name="Photo Editor Photo" r:id="rId4" imgW="4495238" imgH="1362265" progId="">
                  <p:embed/>
                </p:oleObj>
              </mc:Choice>
              <mc:Fallback>
                <p:oleObj name="Photo Editor Photo" r:id="rId4" imgW="4495238" imgH="136226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970" y="1854199"/>
                        <a:ext cx="5476815" cy="165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ertlogo_whit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312" y="5769784"/>
            <a:ext cx="3359042" cy="5149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7675"/>
            <a:ext cx="9144000" cy="4694238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 smtClean="0"/>
              <a:t>Digital Literacy Certified in 3 Areas</a:t>
            </a: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Computing Fundamentals, Key Applications, Living Online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 smtClean="0"/>
              <a:t>IC</a:t>
            </a:r>
            <a:r>
              <a:rPr lang="en-US" sz="2400" b="1" baseline="30000" dirty="0" smtClean="0"/>
              <a:t>3 </a:t>
            </a:r>
            <a:r>
              <a:rPr lang="en-US" sz="2400" b="1" dirty="0" smtClean="0"/>
              <a:t> = Foundational Certification for</a:t>
            </a:r>
          </a:p>
          <a:p>
            <a:pPr lvl="2">
              <a:lnSpc>
                <a:spcPct val="90000"/>
              </a:lnSpc>
              <a:buBlip>
                <a:blip r:embed="rId4"/>
              </a:buBlip>
            </a:pPr>
            <a:r>
              <a:rPr lang="en-US" sz="2400" b="1" baseline="30000" dirty="0" smtClean="0"/>
              <a:t> </a:t>
            </a:r>
            <a:r>
              <a:rPr lang="en-US" dirty="0" smtClean="0"/>
              <a:t> Office Workers</a:t>
            </a:r>
          </a:p>
          <a:p>
            <a:pPr lvl="2">
              <a:lnSpc>
                <a:spcPct val="90000"/>
              </a:lnSpc>
              <a:buBlip>
                <a:blip r:embed="rId4"/>
              </a:buBlip>
            </a:pPr>
            <a:r>
              <a:rPr lang="en-US" dirty="0" smtClean="0"/>
              <a:t>  Design Workers</a:t>
            </a:r>
          </a:p>
          <a:p>
            <a:pPr lvl="2">
              <a:lnSpc>
                <a:spcPct val="90000"/>
              </a:lnSpc>
              <a:buBlip>
                <a:blip r:embed="rId4"/>
              </a:buBlip>
            </a:pPr>
            <a:r>
              <a:rPr lang="en-US" dirty="0" smtClean="0"/>
              <a:t>  IT Professionals </a:t>
            </a:r>
          </a:p>
          <a:p>
            <a:pPr lvl="2">
              <a:lnSpc>
                <a:spcPct val="90000"/>
              </a:lnSpc>
              <a:buNone/>
            </a:pPr>
            <a:r>
              <a:rPr lang="en-US" dirty="0" smtClean="0"/>
              <a:t> </a:t>
            </a:r>
            <a:endParaRPr lang="en-US" b="1" dirty="0" smtClean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 smtClean="0"/>
              <a:t>Appropriate Courses for Certification </a:t>
            </a: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  <a:buFont typeface="Wingdings 2" pitchFamily="18" charset="2"/>
              <a:buBlip>
                <a:blip r:embed="rId4"/>
              </a:buBlip>
            </a:pPr>
            <a:r>
              <a:rPr lang="en-US" dirty="0" smtClean="0"/>
              <a:t>  Introduction to Computers </a:t>
            </a:r>
          </a:p>
          <a:p>
            <a:pPr lvl="2">
              <a:lnSpc>
                <a:spcPct val="90000"/>
              </a:lnSpc>
              <a:buFont typeface="Wingdings 2" pitchFamily="18" charset="2"/>
              <a:buBlip>
                <a:blip r:embed="rId4"/>
              </a:buBlip>
            </a:pPr>
            <a:r>
              <a:rPr lang="en-US" dirty="0" smtClean="0"/>
              <a:t>  Basic Microsoft Office Courses</a:t>
            </a:r>
          </a:p>
          <a:p>
            <a:pPr lvl="2">
              <a:lnSpc>
                <a:spcPct val="90000"/>
              </a:lnSpc>
              <a:buFont typeface="Wingdings 2" pitchFamily="18" charset="2"/>
              <a:buBlip>
                <a:blip r:embed="rId4"/>
              </a:buBlip>
            </a:pPr>
            <a:r>
              <a:rPr lang="en-US" dirty="0" smtClean="0"/>
              <a:t>  Internet Use Courses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73487" y="529613"/>
          <a:ext cx="2661024" cy="80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0" name="Photo Editor Photo" r:id="rId5" imgW="4495238" imgH="1362265" progId="">
                  <p:embed/>
                </p:oleObj>
              </mc:Choice>
              <mc:Fallback>
                <p:oleObj name="Photo Editor Photo" r:id="rId5" imgW="4495238" imgH="136226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487" y="529613"/>
                        <a:ext cx="2661024" cy="805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07975" y="39846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Segoe Condensed"/>
                <a:ea typeface="+mj-ea"/>
                <a:cs typeface="+mj-cs"/>
              </a:rPr>
              <a:t>IC</a:t>
            </a:r>
            <a:r>
              <a:rPr lang="en-US" sz="4400" baseline="30000" dirty="0">
                <a:latin typeface="Segoe Condensed"/>
                <a:ea typeface="+mj-ea"/>
                <a:cs typeface="+mj-cs"/>
              </a:rPr>
              <a:t>3</a:t>
            </a:r>
            <a:r>
              <a:rPr lang="en-US" sz="4400" dirty="0">
                <a:latin typeface="Segoe Condensed"/>
                <a:ea typeface="+mj-ea"/>
                <a:cs typeface="+mj-cs"/>
              </a:rPr>
              <a:t> Program </a:t>
            </a:r>
          </a:p>
        </p:txBody>
      </p:sp>
      <p:pic>
        <p:nvPicPr>
          <p:cNvPr id="7" name="Picture 6" descr="ISTE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9320" y="4134757"/>
            <a:ext cx="1778680" cy="17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2514" y="415925"/>
            <a:ext cx="8621486" cy="974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IC³ Consists of 3 Exams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5771" y="1625600"/>
            <a:ext cx="8585654" cy="4495800"/>
          </a:xfrm>
        </p:spPr>
        <p:txBody>
          <a:bodyPr/>
          <a:lstStyle/>
          <a:p>
            <a:pPr lvl="1">
              <a:buFont typeface="Wingdings 2" pitchFamily="18" charset="2"/>
              <a:buNone/>
            </a:pPr>
            <a:r>
              <a:rPr lang="en-US" b="1" dirty="0" smtClean="0"/>
              <a:t>Computing Fundamentals Exam </a:t>
            </a:r>
          </a:p>
          <a:p>
            <a:pPr lvl="2"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Basic knowledge of computer hardware, software and operating systems 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>
              <a:buFont typeface="Wingdings 2" pitchFamily="18" charset="2"/>
              <a:buNone/>
            </a:pPr>
            <a:r>
              <a:rPr lang="en-US" b="1" dirty="0" smtClean="0"/>
              <a:t>Key Applications Exam</a:t>
            </a:r>
          </a:p>
          <a:p>
            <a:pPr lvl="2"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Use of word processing, spreadsheet and presentation software 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>
              <a:buFont typeface="Wingdings 2" pitchFamily="18" charset="2"/>
              <a:buNone/>
            </a:pPr>
            <a:r>
              <a:rPr lang="en-US" b="1" dirty="0" smtClean="0"/>
              <a:t>Living Online Exam</a:t>
            </a:r>
          </a:p>
          <a:p>
            <a:pPr lvl="2"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Basic knowledge of computer networking, email, safe use of the Internet, and the impact of computers on society 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9132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Segoe Condensed"/>
              </a:rPr>
              <a:t>This is what to expect </a:t>
            </a:r>
            <a:r>
              <a:rPr lang="en-US" sz="2400" b="1" dirty="0" smtClean="0">
                <a:latin typeface="Segoe Condensed"/>
              </a:rPr>
              <a:t>-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/>
              <a:t>Mix of multiple-choice, simulations and matching questions</a:t>
            </a:r>
            <a:endParaRPr lang="en-US" sz="2400" dirty="0" smtClean="0">
              <a:latin typeface="Segoe Condensed"/>
            </a:endParaRP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/>
              <a:t>4</a:t>
            </a:r>
            <a:r>
              <a:rPr lang="en-US" sz="2400" dirty="0" smtClean="0">
                <a:latin typeface="Segoe Condensed"/>
              </a:rPr>
              <a:t>5 minute length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/>
              <a:t>45</a:t>
            </a:r>
            <a:r>
              <a:rPr lang="en-US" sz="2400" dirty="0" smtClean="0">
                <a:latin typeface="Segoe Condensed"/>
              </a:rPr>
              <a:t> test items with one or more tasks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Score required to pass varies with exam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latin typeface="Segoe Condensed"/>
              </a:rPr>
              <a:t>    (most IT exams range from 65-80%)</a:t>
            </a:r>
          </a:p>
          <a:p>
            <a:pPr>
              <a:buFont typeface="Wingdings 2" pitchFamily="18" charset="2"/>
              <a:buNone/>
            </a:pPr>
            <a:r>
              <a:rPr lang="en-US" sz="1600" dirty="0" smtClean="0">
                <a:latin typeface="Segoe Condensed"/>
              </a:rPr>
              <a:t>       Source:  US Dept. of Education, October 2000</a:t>
            </a:r>
            <a:endParaRPr lang="en-US" sz="2400" dirty="0" smtClean="0">
              <a:latin typeface="Segoe Condensed"/>
            </a:endParaRP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Skills measured are posted on </a:t>
            </a:r>
            <a:r>
              <a:rPr lang="en-US" sz="2400" dirty="0" smtClean="0"/>
              <a:t>Certiport’</a:t>
            </a:r>
            <a:r>
              <a:rPr lang="en-US" sz="2400" dirty="0" smtClean="0">
                <a:latin typeface="Segoe Condensed"/>
              </a:rPr>
              <a:t> </a:t>
            </a:r>
            <a:br>
              <a:rPr lang="en-US" sz="2400" dirty="0" smtClean="0">
                <a:latin typeface="Segoe Condensed"/>
              </a:rPr>
            </a:br>
            <a:r>
              <a:rPr lang="en-US" sz="2400" dirty="0" smtClean="0"/>
              <a:t>website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023938"/>
          </a:xfrm>
        </p:spPr>
        <p:txBody>
          <a:bodyPr/>
          <a:lstStyle/>
          <a:p>
            <a:pPr marL="460375" indent="-460375" fontAlgn="auto">
              <a:spcAft>
                <a:spcPts val="0"/>
              </a:spcAft>
              <a:defRPr/>
            </a:pPr>
            <a:r>
              <a:rPr lang="en-US" smtClean="0"/>
              <a:t>IC</a:t>
            </a:r>
            <a:r>
              <a:rPr lang="en-US" baseline="30000" smtClean="0">
                <a:cs typeface="Arial" pitchFamily="34" charset="0"/>
              </a:rPr>
              <a:t>3</a:t>
            </a:r>
            <a:r>
              <a:rPr lang="en-US" smtClean="0"/>
              <a:t> Exam Characteristics</a:t>
            </a:r>
            <a:endParaRPr lang="en-US" smtClean="0">
              <a:solidFill>
                <a:srgbClr val="3333CC"/>
              </a:solidFill>
            </a:endParaRPr>
          </a:p>
        </p:txBody>
      </p:sp>
      <p:pic>
        <p:nvPicPr>
          <p:cNvPr id="77828" name="Picture 10" descr="Teacher_stud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25" y="1844675"/>
            <a:ext cx="211137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228600" y="0"/>
            <a:ext cx="8229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bg1"/>
                </a:solidFill>
                <a:latin typeface="Constantia" pitchFamily="18" charset="0"/>
              </a:rPr>
              <a:t>IC³ Certification Pathway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65125"/>
            <a:ext cx="8229600" cy="974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Sample IC</a:t>
            </a:r>
            <a:r>
              <a:rPr lang="en-US" baseline="30000" smtClean="0">
                <a:cs typeface="Arial" pitchFamily="34" charset="0"/>
              </a:rPr>
              <a:t>3</a:t>
            </a:r>
            <a:r>
              <a:rPr lang="en-US" smtClean="0"/>
              <a:t> Exam Items</a:t>
            </a:r>
          </a:p>
        </p:txBody>
      </p:sp>
      <p:pic>
        <p:nvPicPr>
          <p:cNvPr id="78852" name="Picture 7" descr="IC3Exam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10" y="1353911"/>
            <a:ext cx="4535839" cy="35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8" descr="IC3Exam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9481" y="2397578"/>
            <a:ext cx="4905249" cy="388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IC</a:t>
            </a:r>
            <a:r>
              <a:rPr lang="en-US" baseline="30000" dirty="0" smtClean="0"/>
              <a:t>3</a:t>
            </a:r>
            <a:r>
              <a:rPr lang="en-US" dirty="0" smtClean="0"/>
              <a:t>Exam 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53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820363"/>
            <a:ext cx="8581741" cy="523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136" y="5683592"/>
            <a:ext cx="81564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hlinkClick r:id="rId2"/>
              </a:rPr>
              <a:t>http://</a:t>
            </a:r>
            <a:r>
              <a:rPr lang="en-US" sz="1400" dirty="0" smtClean="0">
                <a:latin typeface="+mn-lt"/>
                <a:hlinkClick r:id="rId2"/>
              </a:rPr>
              <a:t>www.certiport.com/Portal/common/htmllibrary/Sales-Video-Demos/demo_ic3.html</a:t>
            </a:r>
            <a:r>
              <a:rPr lang="en-US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240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2400" dirty="0" smtClean="0"/>
              <a:t>In </a:t>
            </a:r>
            <a:r>
              <a:rPr lang="en-US" sz="2400" dirty="0"/>
              <a:t>addition to these program </a:t>
            </a:r>
            <a:r>
              <a:rPr lang="en-US" sz="2400" dirty="0" smtClean="0"/>
              <a:t>interventions</a:t>
            </a:r>
          </a:p>
          <a:p>
            <a:pPr marL="109537" indent="0">
              <a:buNone/>
            </a:pPr>
            <a:r>
              <a:rPr lang="en-US" sz="2400" dirty="0" smtClean="0"/>
              <a:t>for adults </a:t>
            </a:r>
            <a:r>
              <a:rPr lang="en-US" sz="2400" dirty="0"/>
              <a:t>and postsecondary students who are</a:t>
            </a:r>
          </a:p>
          <a:p>
            <a:pPr marL="109537" indent="0">
              <a:buNone/>
            </a:pPr>
            <a:r>
              <a:rPr lang="en-US" sz="2400" dirty="0"/>
              <a:t>working</a:t>
            </a:r>
            <a:r>
              <a:rPr lang="en-US" dirty="0"/>
              <a:t>, </a:t>
            </a:r>
            <a:r>
              <a:rPr lang="en-US" i="1" dirty="0"/>
              <a:t>we need to revive high school career and technical education programs as </a:t>
            </a:r>
            <a:r>
              <a:rPr lang="en-US" i="1" dirty="0" smtClean="0"/>
              <a:t>alternative pathways </a:t>
            </a:r>
            <a:r>
              <a:rPr lang="en-US" i="1" dirty="0"/>
              <a:t>to postsecondary education and training or to </a:t>
            </a:r>
            <a:r>
              <a:rPr lang="en-US" b="1" i="1" dirty="0"/>
              <a:t>industry-based certificates and </a:t>
            </a:r>
            <a:r>
              <a:rPr lang="en-US" b="1" i="1" dirty="0" smtClean="0"/>
              <a:t>certifications that </a:t>
            </a:r>
            <a:r>
              <a:rPr lang="en-US" b="1" i="1" dirty="0"/>
              <a:t>make students employable after high school</a:t>
            </a:r>
            <a:r>
              <a:rPr lang="en-US" b="1" i="1" dirty="0" smtClean="0"/>
              <a:t>.”  </a:t>
            </a:r>
            <a:r>
              <a:rPr lang="en-US" dirty="0" smtClean="0"/>
              <a:t>(Emphasis added)</a:t>
            </a:r>
          </a:p>
          <a:p>
            <a:pPr marL="109537" indent="0">
              <a:buNone/>
            </a:pPr>
            <a:r>
              <a:rPr lang="en-US" b="1" dirty="0" smtClean="0"/>
              <a:t>- </a:t>
            </a:r>
            <a:r>
              <a:rPr lang="en-US" sz="1400" i="1" dirty="0" smtClean="0"/>
              <a:t>Postsecondary </a:t>
            </a:r>
            <a:r>
              <a:rPr lang="en-US" sz="1400" i="1" dirty="0"/>
              <a:t>Education and Training As We Know It Is Not </a:t>
            </a:r>
            <a:r>
              <a:rPr lang="en-US" sz="1400" i="1" dirty="0" smtClean="0"/>
              <a:t>Enough.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cew.georgetown.edu/uploadedfiles/412071_postsecondary_education.pdf</a:t>
            </a:r>
            <a:r>
              <a:rPr lang="en-US" sz="1400" dirty="0" smtClean="0"/>
              <a:t> </a:t>
            </a:r>
            <a:endParaRPr lang="en-US" sz="1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Georgetown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5" y="0"/>
            <a:ext cx="7428931" cy="687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30054" y="6441743"/>
            <a:ext cx="2279176" cy="5732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pic>
        <p:nvPicPr>
          <p:cNvPr id="363522" name="Picture 2" descr="https://www.certiport.com/portal/common/imagelibrary/Strat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08" y="1902111"/>
            <a:ext cx="3552537" cy="17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69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7675"/>
            <a:ext cx="9144000" cy="4694238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en-US" sz="1050" b="1" dirty="0" smtClean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 smtClean="0"/>
              <a:t>CompTIA Strata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 = Foundational IT Credential for</a:t>
            </a:r>
          </a:p>
          <a:p>
            <a:pPr lvl="2">
              <a:lnSpc>
                <a:spcPct val="90000"/>
              </a:lnSpc>
              <a:buBlip>
                <a:blip r:embed="rId3"/>
              </a:buBlip>
            </a:pPr>
            <a:r>
              <a:rPr lang="en-US" b="1" baseline="30000" dirty="0" smtClean="0"/>
              <a:t> </a:t>
            </a:r>
            <a:r>
              <a:rPr lang="en-US" dirty="0" smtClean="0"/>
              <a:t> Tier-1 Helpdesk Staff</a:t>
            </a:r>
          </a:p>
          <a:p>
            <a:pPr lvl="2">
              <a:lnSpc>
                <a:spcPct val="90000"/>
              </a:lnSpc>
              <a:buBlip>
                <a:blip r:embed="rId3"/>
              </a:buBlip>
            </a:pPr>
            <a:r>
              <a:rPr lang="en-US" dirty="0" smtClean="0"/>
              <a:t>  Students Pursuing IT Pathways</a:t>
            </a:r>
          </a:p>
          <a:p>
            <a:pPr lvl="2">
              <a:lnSpc>
                <a:spcPct val="90000"/>
              </a:lnSpc>
              <a:buBlip>
                <a:blip r:embed="rId3"/>
              </a:buBlip>
            </a:pPr>
            <a:r>
              <a:rPr lang="en-US" dirty="0" smtClean="0"/>
              <a:t>  Technically Demanding Careers</a:t>
            </a:r>
          </a:p>
          <a:p>
            <a:pPr lvl="3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dirty="0" smtClean="0"/>
              <a:t>Medical Office Support</a:t>
            </a:r>
          </a:p>
          <a:p>
            <a:pPr lvl="3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dirty="0" smtClean="0"/>
              <a:t>Office Administration</a:t>
            </a:r>
          </a:p>
          <a:p>
            <a:pPr lvl="3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dirty="0" smtClean="0"/>
              <a:t>Communication Technology Professions</a:t>
            </a:r>
          </a:p>
          <a:p>
            <a:pPr lvl="2">
              <a:lnSpc>
                <a:spcPct val="90000"/>
              </a:lnSpc>
              <a:buNone/>
            </a:pPr>
            <a:r>
              <a:rPr lang="en-US" dirty="0" smtClean="0"/>
              <a:t> </a:t>
            </a:r>
            <a:endParaRPr lang="en-US" b="1" dirty="0" smtClean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 smtClean="0"/>
              <a:t>Appropriate Courses for Certification </a:t>
            </a: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 Intro to Computer Repairs</a:t>
            </a:r>
          </a:p>
          <a:p>
            <a:pPr lvl="2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 Intro to Information Technology</a:t>
            </a:r>
          </a:p>
          <a:p>
            <a:pPr lvl="2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dirty="0" smtClean="0"/>
              <a:t>  Technology Preview Courses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7975" y="39846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Segoe Condensed"/>
                <a:ea typeface="+mj-ea"/>
                <a:cs typeface="+mj-cs"/>
              </a:rPr>
              <a:t>Exam Overview </a:t>
            </a:r>
            <a:endParaRPr lang="en-US" sz="4400" dirty="0">
              <a:latin typeface="Segoe Condensed"/>
              <a:ea typeface="+mj-ea"/>
              <a:cs typeface="+mj-cs"/>
            </a:endParaRPr>
          </a:p>
        </p:txBody>
      </p:sp>
      <p:pic>
        <p:nvPicPr>
          <p:cNvPr id="364546" name="Picture 2" descr="https://www.certiport.com/portal/common/imagelibrary/Strat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64" y="398463"/>
            <a:ext cx="1780020" cy="8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Objectives</a:t>
            </a:r>
            <a:endParaRPr lang="en-US" dirty="0"/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420"/>
            <a:ext cx="9098838" cy="342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02" y="4738255"/>
            <a:ext cx="44386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www.certiport.com/portal/common/imagelibrary/Strat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46" y="398463"/>
            <a:ext cx="1780020" cy="8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9132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Segoe Condensed"/>
              </a:rPr>
              <a:t>This is what to expect </a:t>
            </a:r>
            <a:r>
              <a:rPr lang="en-US" sz="2400" b="1" dirty="0" smtClean="0">
                <a:latin typeface="Segoe Condensed"/>
              </a:rPr>
              <a:t>-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/>
              <a:t>Multiple-choice and other linear questions</a:t>
            </a:r>
            <a:endParaRPr lang="en-US" sz="2400" dirty="0" smtClean="0">
              <a:latin typeface="Segoe Condensed"/>
            </a:endParaRP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/>
              <a:t>60</a:t>
            </a:r>
            <a:r>
              <a:rPr lang="en-US" sz="2400" dirty="0" smtClean="0">
                <a:latin typeface="Segoe Condensed"/>
              </a:rPr>
              <a:t> minute length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/>
              <a:t>70</a:t>
            </a:r>
            <a:r>
              <a:rPr lang="en-US" sz="2400" dirty="0" smtClean="0">
                <a:latin typeface="Segoe Condensed"/>
              </a:rPr>
              <a:t> test items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Score required to pass = 70%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400" dirty="0" smtClean="0">
                <a:latin typeface="Segoe Condensed"/>
              </a:rPr>
              <a:t>Skills measured are posted on </a:t>
            </a:r>
            <a:r>
              <a:rPr lang="en-US" sz="2400" dirty="0" smtClean="0"/>
              <a:t>CompTIA </a:t>
            </a:r>
            <a:r>
              <a:rPr lang="en-US" sz="2400" dirty="0" smtClean="0">
                <a:latin typeface="Segoe Condensed"/>
              </a:rPr>
              <a:t> </a:t>
            </a:r>
            <a:br>
              <a:rPr lang="en-US" sz="2400" dirty="0" smtClean="0">
                <a:latin typeface="Segoe Condensed"/>
              </a:rPr>
            </a:br>
            <a:r>
              <a:rPr lang="en-US" sz="2400" dirty="0" smtClean="0"/>
              <a:t>website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60375" indent="-460375" fontAlgn="auto">
              <a:spcAft>
                <a:spcPts val="0"/>
              </a:spcAft>
              <a:defRPr/>
            </a:pPr>
            <a:r>
              <a:rPr lang="en-US" dirty="0" smtClean="0"/>
              <a:t>CompTIA Strata Exam Characteristics</a:t>
            </a:r>
            <a:endParaRPr lang="en-US" dirty="0" smtClean="0">
              <a:solidFill>
                <a:srgbClr val="3333CC"/>
              </a:solidFill>
            </a:endParaRPr>
          </a:p>
        </p:txBody>
      </p:sp>
      <p:pic>
        <p:nvPicPr>
          <p:cNvPr id="66564" name="Picture 10" descr="Teacher_stud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25" y="1844675"/>
            <a:ext cx="211137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www.certiport.com/portal/common/imagelibrary/Strat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37" y="398463"/>
            <a:ext cx="1780020" cy="8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24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Literacy to Tech Literacy</a:t>
            </a:r>
            <a:endParaRPr lang="en-US" dirty="0"/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07" y="1136074"/>
            <a:ext cx="4791075" cy="529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pic>
        <p:nvPicPr>
          <p:cNvPr id="365574" name="Picture 6" descr="http://www.certiport.com/portal/common/imagelibrary/MTA_logo-cub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94" y="1652154"/>
            <a:ext cx="3039342" cy="20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86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04799" y="169717"/>
            <a:ext cx="8531225" cy="4641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108" tIns="45561" rIns="91108" bIns="45561" anchor="ctr"/>
          <a:lstStyle/>
          <a:p>
            <a:pPr marL="110719" indent="-110719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spc="-125" dirty="0">
                <a:ln w="3175"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schemeClr val="bg2">
                      <a:alpha val="27000"/>
                    </a:schemeClr>
                  </a:outerShdw>
                </a:effectLst>
                <a:latin typeface="Segoe Light"/>
                <a:ea typeface="+mj-ea"/>
                <a:cs typeface="Segoe Light"/>
              </a:rPr>
              <a:t>Microsoft IT Certification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515" y="3654512"/>
            <a:ext cx="769129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  <a:ea typeface="PMingLiU" pitchFamily="18" charset="-120"/>
                <a:cs typeface="Times New Roman" pitchFamily="18" charset="0"/>
              </a:rPr>
              <a:t>Associate Level:</a:t>
            </a:r>
            <a:r>
              <a:rPr lang="en-US" dirty="0">
                <a:solidFill>
                  <a:srgbClr val="000000"/>
                </a:solidFill>
                <a:latin typeface="Calibri"/>
                <a:ea typeface="PMingLiU" pitchFamily="18" charset="-120"/>
                <a:cs typeface="Times New Roman" pitchFamily="18" charset="0"/>
              </a:rPr>
              <a:t>  </a:t>
            </a:r>
          </a:p>
          <a:p>
            <a:pPr marL="114300" lvl="1" indent="-1143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PMingLiU" pitchFamily="18" charset="-120"/>
                <a:cs typeface="Times New Roman" pitchFamily="18" charset="0"/>
              </a:rPr>
              <a:t>No experience</a:t>
            </a:r>
          </a:p>
          <a:p>
            <a:pPr marL="114300" lvl="1" indent="-1143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PMingLiU" pitchFamily="18" charset="-120"/>
                <a:cs typeface="Times New Roman" pitchFamily="18" charset="0"/>
              </a:rPr>
              <a:t>Fundamental concepts</a:t>
            </a:r>
          </a:p>
          <a:p>
            <a:pPr marL="114300" lvl="1" indent="-1143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PMingLiU" pitchFamily="18" charset="-120"/>
                <a:cs typeface="Times New Roman" pitchFamily="18" charset="0"/>
              </a:rPr>
              <a:t>Classroom taught</a:t>
            </a:r>
          </a:p>
          <a:p>
            <a:pPr marL="114300" lvl="1" indent="-1143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PMingLiU" pitchFamily="18" charset="-120"/>
                <a:cs typeface="Times New Roman" pitchFamily="18" charset="0"/>
              </a:rPr>
              <a:t>Available to academic institutions only</a:t>
            </a:r>
          </a:p>
          <a:p>
            <a:pPr marL="114300" lvl="1" indent="-1143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PMingLiU" pitchFamily="18" charset="-120"/>
                <a:cs typeface="Times New Roman" pitchFamily="18" charset="0"/>
              </a:rPr>
              <a:t>Positioning students for advanced training, MCTS and entry-level positions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PMingLiU" pitchFamily="18" charset="-120"/>
                <a:cs typeface="Times New Roman" pitchFamily="18" charset="0"/>
              </a:rPr>
              <a:t> and internships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2113" y="1028725"/>
            <a:ext cx="5091352" cy="2892487"/>
            <a:chOff x="3709554" y="2076599"/>
            <a:chExt cx="5091352" cy="2892487"/>
          </a:xfrm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1164191756"/>
                </p:ext>
              </p:extLst>
            </p:nvPr>
          </p:nvGraphicFramePr>
          <p:xfrm>
            <a:off x="3709554" y="2149686"/>
            <a:ext cx="3467100" cy="2819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5840218" y="2076599"/>
              <a:ext cx="2960688" cy="2781300"/>
              <a:chOff x="4722618" y="819299"/>
              <a:chExt cx="2960688" cy="2781300"/>
            </a:xfrm>
          </p:grpSpPr>
          <p:sp>
            <p:nvSpPr>
              <p:cNvPr id="23" name="Left Arrow 22"/>
              <p:cNvSpPr/>
              <p:nvPr/>
            </p:nvSpPr>
            <p:spPr>
              <a:xfrm>
                <a:off x="4963918" y="1390799"/>
                <a:ext cx="1752600" cy="533400"/>
              </a:xfrm>
              <a:prstGeom prst="leftArrow">
                <a:avLst>
                  <a:gd name="adj1" fmla="val 58163"/>
                  <a:gd name="adj2" fmla="val 50000"/>
                </a:avLst>
              </a:prstGeom>
              <a:solidFill>
                <a:srgbClr val="808080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/>
                    </a:solidFill>
                    <a:latin typeface="Calibri"/>
                    <a:cs typeface="+mn-cs"/>
                  </a:rPr>
                  <a:t>Deep Technical Skills</a:t>
                </a:r>
              </a:p>
            </p:txBody>
          </p:sp>
          <p:sp>
            <p:nvSpPr>
              <p:cNvPr id="24" name="Left Arrow 23"/>
              <p:cNvSpPr/>
              <p:nvPr/>
            </p:nvSpPr>
            <p:spPr>
              <a:xfrm>
                <a:off x="5344918" y="1949599"/>
                <a:ext cx="1752600" cy="533400"/>
              </a:xfrm>
              <a:prstGeom prst="leftArrow">
                <a:avLst>
                  <a:gd name="adj1" fmla="val 58163"/>
                  <a:gd name="adj2" fmla="val 50000"/>
                </a:avLst>
              </a:prstGeom>
              <a:solidFill>
                <a:srgbClr val="808080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/>
                    </a:solidFill>
                    <a:latin typeface="Calibri"/>
                    <a:cs typeface="+mn-cs"/>
                  </a:rPr>
                  <a:t>Job Role Experience</a:t>
                </a:r>
              </a:p>
            </p:txBody>
          </p:sp>
          <p:sp>
            <p:nvSpPr>
              <p:cNvPr id="25" name="Left Arrow 24"/>
              <p:cNvSpPr/>
              <p:nvPr/>
            </p:nvSpPr>
            <p:spPr>
              <a:xfrm>
                <a:off x="5649718" y="2508399"/>
                <a:ext cx="1752600" cy="533400"/>
              </a:xfrm>
              <a:prstGeom prst="leftArrow">
                <a:avLst>
                  <a:gd name="adj1" fmla="val 58163"/>
                  <a:gd name="adj2" fmla="val 50000"/>
                </a:avLst>
              </a:prstGeom>
              <a:solidFill>
                <a:srgbClr val="808080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/>
                    </a:solidFill>
                    <a:latin typeface="Calibri"/>
                    <a:cs typeface="+mn-cs"/>
                  </a:rPr>
                  <a:t>1-2 Yrs. Technology Experience.</a:t>
                </a:r>
              </a:p>
            </p:txBody>
          </p:sp>
          <p:sp>
            <p:nvSpPr>
              <p:cNvPr id="26" name="Left Arrow 25"/>
              <p:cNvSpPr/>
              <p:nvPr/>
            </p:nvSpPr>
            <p:spPr>
              <a:xfrm>
                <a:off x="6106918" y="3067199"/>
                <a:ext cx="1576388" cy="533400"/>
              </a:xfrm>
              <a:prstGeom prst="leftArrow">
                <a:avLst>
                  <a:gd name="adj1" fmla="val 58163"/>
                  <a:gd name="adj2" fmla="val 50000"/>
                </a:avLst>
              </a:prstGeom>
              <a:solidFill>
                <a:srgbClr val="333399"/>
              </a:solidFill>
              <a:ln w="9525" cap="flat" cmpd="sng" algn="ctr">
                <a:solidFill>
                  <a:srgbClr val="FFFFFF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/>
                    </a:solidFill>
                    <a:latin typeface="Calibri"/>
                    <a:cs typeface="+mn-cs"/>
                  </a:rPr>
                  <a:t>Beginners</a:t>
                </a:r>
              </a:p>
            </p:txBody>
          </p:sp>
          <p:sp>
            <p:nvSpPr>
              <p:cNvPr id="12" name="Left Arrow 11"/>
              <p:cNvSpPr/>
              <p:nvPr/>
            </p:nvSpPr>
            <p:spPr>
              <a:xfrm>
                <a:off x="4722618" y="819299"/>
                <a:ext cx="1752600" cy="533400"/>
              </a:xfrm>
              <a:prstGeom prst="leftArrow">
                <a:avLst>
                  <a:gd name="adj1" fmla="val 58163"/>
                  <a:gd name="adj2" fmla="val 50000"/>
                </a:avLst>
              </a:prstGeom>
              <a:solidFill>
                <a:srgbClr val="808080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  <a:latin typeface="Calibri"/>
                    <a:cs typeface="+mn-cs"/>
                  </a:rPr>
                  <a:t>Master + Architect/Consulting Skills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0090283"/>
      </p:ext>
    </p:extLst>
  </p:cSld>
  <p:clrMapOvr>
    <a:masterClrMapping/>
  </p:clrMapOvr>
  <p:transition advTm="29282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04800" y="228600"/>
            <a:ext cx="8531225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39639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108" tIns="45561" rIns="91108" bIns="45561" anchor="ctr"/>
          <a:lstStyle/>
          <a:p>
            <a:pPr marL="110719" indent="-110719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spc="-125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27000"/>
                    </a:schemeClr>
                  </a:outerShdw>
                </a:effectLst>
                <a:latin typeface="Segoe Light"/>
                <a:ea typeface="+mj-ea"/>
                <a:cs typeface="Segoe Light"/>
              </a:rPr>
              <a:t>MTA Objectives At A Glance</a:t>
            </a:r>
            <a:endParaRPr lang="en-US" sz="3200" b="1" spc="-125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chemeClr val="bg2">
                    <a:alpha val="27000"/>
                  </a:schemeClr>
                </a:outerShdw>
              </a:effectLst>
              <a:latin typeface="Segoe Light"/>
              <a:ea typeface="+mj-ea"/>
              <a:cs typeface="Segoe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600200"/>
            <a:ext cx="4267200" cy="1905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"/>
          <a:lstStyle/>
          <a:p>
            <a:pPr algn="ctr">
              <a:spcAft>
                <a:spcPts val="30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Software Developer Fundamentals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core programming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object-oriented programming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general software development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web applications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desktop applications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databases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8200" y="1600200"/>
            <a:ext cx="4267200" cy="1905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"/>
          <a:lstStyle/>
          <a:p>
            <a:pPr algn="ctr">
              <a:spcAft>
                <a:spcPts val="30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Windows Developer Fundamentals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Windows programming basics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Creating Windows Forms applications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Creating WPF applications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Creating Windows Services applications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Accessing data in a Windows Forms application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Deploying Windows application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3581400"/>
            <a:ext cx="4267200" cy="1905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"/>
          <a:lstStyle/>
          <a:p>
            <a:pPr algn="ctr">
              <a:spcAft>
                <a:spcPts val="30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Web Developer Fundamentals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Programming web applications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Working with data and services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Troubleshooting and debugging web applications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Working with client-side scripting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Configuring and deploying web applications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0" y="3581400"/>
            <a:ext cx="4267200" cy="1905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"/>
          <a:lstStyle/>
          <a:p>
            <a:pPr algn="ctr">
              <a:spcAft>
                <a:spcPts val="30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Database Administration Fundamentals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core database concepts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Creating database objects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Manipulating data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data storage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Administering a database</a:t>
            </a:r>
          </a:p>
        </p:txBody>
      </p:sp>
      <p:sp>
        <p:nvSpPr>
          <p:cNvPr id="5127" name="Rectangle 19"/>
          <p:cNvSpPr>
            <a:spLocks noChangeArrowheads="1"/>
          </p:cNvSpPr>
          <p:nvPr/>
        </p:nvSpPr>
        <p:spPr bwMode="auto">
          <a:xfrm>
            <a:off x="304800" y="725488"/>
            <a:ext cx="845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lvl="1" algn="ctr">
              <a:spcAft>
                <a:spcPts val="1200"/>
              </a:spcAf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MTA validates technology foundation concepts in a version-agnostic way. The main topics for developer titles are: 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304800" y="5754688"/>
            <a:ext cx="845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lvl="1" algn="ctr">
              <a:spcAft>
                <a:spcPts val="120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Exams were defined based on career tracks with high demand in the industry. Specific topics were designed by MSL experts and vetted with college instructors.</a:t>
            </a: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053414"/>
      </p:ext>
    </p:extLst>
  </p:cSld>
  <p:clrMapOvr>
    <a:masterClrMapping/>
  </p:clrMapOvr>
  <p:transition advTm="2928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</a:t>
            </a:r>
            <a:r>
              <a:rPr lang="en-US" b="1" i="1" dirty="0" smtClean="0"/>
              <a:t>The </a:t>
            </a:r>
            <a:r>
              <a:rPr lang="en-US" b="1" i="1" dirty="0"/>
              <a:t>study identified a “tipping point” of at least one year of college credit and a credential</a:t>
            </a:r>
            <a:r>
              <a:rPr lang="en-US" dirty="0"/>
              <a:t> as the threshold for </a:t>
            </a:r>
            <a:r>
              <a:rPr lang="en-US" u="sng" dirty="0"/>
              <a:t>earnings gains</a:t>
            </a:r>
            <a:r>
              <a:rPr lang="en-US" dirty="0"/>
              <a:t>, to </a:t>
            </a:r>
            <a:r>
              <a:rPr lang="en-US" u="sng" dirty="0" smtClean="0"/>
              <a:t>meet employer </a:t>
            </a:r>
            <a:r>
              <a:rPr lang="en-US" u="sng" dirty="0"/>
              <a:t>demands </a:t>
            </a:r>
            <a:r>
              <a:rPr lang="en-US" dirty="0"/>
              <a:t>for skilled workers and </a:t>
            </a:r>
            <a:r>
              <a:rPr lang="en-US" u="sng" dirty="0"/>
              <a:t>prepare students for moving even higher</a:t>
            </a:r>
            <a:r>
              <a:rPr lang="en-US" dirty="0"/>
              <a:t> in their post-secondary </a:t>
            </a:r>
            <a:r>
              <a:rPr lang="en-US" dirty="0" smtClean="0"/>
              <a:t>attainment.” (Emphasis Added)</a:t>
            </a:r>
          </a:p>
          <a:p>
            <a:pPr marL="109537" indent="0">
              <a:buNone/>
            </a:pPr>
            <a:r>
              <a:rPr lang="en-US" dirty="0" smtClean="0"/>
              <a:t>- </a:t>
            </a:r>
            <a:r>
              <a:rPr lang="en-US" sz="2000" dirty="0" smtClean="0"/>
              <a:t>Washington SBCTC – Research Report No. 08-1</a:t>
            </a:r>
          </a:p>
          <a:p>
            <a:pPr marL="109537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www.sbctc.edu/college/education/resh_rpt_08_1_student_achieve_basic_skills_003.pdf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Washington State (I-BEST)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04800" y="228600"/>
            <a:ext cx="8531225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39639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108" tIns="45561" rIns="91108" bIns="45561" anchor="ctr"/>
          <a:lstStyle/>
          <a:p>
            <a:pPr marL="110719" indent="-110719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spc="-125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27000"/>
                    </a:schemeClr>
                  </a:outerShdw>
                </a:effectLst>
                <a:latin typeface="Segoe Light"/>
                <a:cs typeface="Segoe Light"/>
              </a:rPr>
              <a:t>MTA Objectives At A Glance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447800"/>
            <a:ext cx="4267200" cy="21336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"/>
          <a:lstStyle/>
          <a:p>
            <a:pPr algn="ctr">
              <a:spcAft>
                <a:spcPts val="30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Windows Server Administration Fundamentals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server installation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server roles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Active Directory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storage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server performance management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server maintenance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8200" y="1447800"/>
            <a:ext cx="4267200" cy="21336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"/>
          <a:lstStyle/>
          <a:p>
            <a:pPr algn="ctr">
              <a:spcAft>
                <a:spcPts val="30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Networking Fundamentals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network infrastructures</a:t>
            </a:r>
          </a:p>
          <a:p>
            <a:pPr marL="511175" lvl="1" indent="-166688" algn="ctr">
              <a:buFont typeface="Courier New" pitchFamily="49" charset="0"/>
              <a:buChar char="o"/>
              <a:tabLst>
                <a:tab pos="46355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</a:rPr>
              <a:t>Internet, intranet, extranet, LAN, WAN, wireless, topologies, access methods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network hardware</a:t>
            </a:r>
          </a:p>
          <a:p>
            <a:pPr marL="511175" lvl="1" indent="-166688" algn="ctr">
              <a:buFont typeface="Courier New" pitchFamily="49" charset="0"/>
              <a:buChar char="o"/>
              <a:tabLst>
                <a:tab pos="46355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</a:rPr>
              <a:t>Switches, routers, media types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protocols and services</a:t>
            </a:r>
          </a:p>
          <a:p>
            <a:pPr marL="511175" lvl="1" indent="-166688" algn="ctr">
              <a:buFont typeface="Courier New" pitchFamily="49" charset="0"/>
              <a:buChar char="o"/>
              <a:tabLst>
                <a:tab pos="46355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</a:rPr>
              <a:t>OSI model, IPv4, IPv6, names resolution, networking services, TCP/IP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400" y="3733800"/>
            <a:ext cx="4267200" cy="1600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"/>
          <a:lstStyle/>
          <a:p>
            <a:pPr algn="ctr">
              <a:spcAft>
                <a:spcPts val="300"/>
              </a:spcAft>
              <a:defRPr/>
            </a:pPr>
            <a:r>
              <a:rPr lang="en-US" sz="1300" b="1" dirty="0">
                <a:solidFill>
                  <a:srgbClr val="000000"/>
                </a:solidFill>
              </a:rPr>
              <a:t>Security Fundamentals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security layers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operating system security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network security</a:t>
            </a:r>
          </a:p>
          <a:p>
            <a:pPr marL="293688" indent="-173038" algn="ctr">
              <a:buFont typeface="Wingdings" pitchFamily="2" charset="2"/>
              <a:buChar char="ü"/>
              <a:defRPr/>
            </a:pPr>
            <a:r>
              <a:rPr lang="en-US" sz="1300" dirty="0">
                <a:solidFill>
                  <a:srgbClr val="000000"/>
                </a:solidFill>
              </a:rPr>
              <a:t>Understanding security software</a:t>
            </a:r>
          </a:p>
        </p:txBody>
      </p:sp>
      <p:sp>
        <p:nvSpPr>
          <p:cNvPr id="6150" name="Rectangle 19"/>
          <p:cNvSpPr>
            <a:spLocks noChangeArrowheads="1"/>
          </p:cNvSpPr>
          <p:nvPr/>
        </p:nvSpPr>
        <p:spPr bwMode="auto">
          <a:xfrm>
            <a:off x="304800" y="725488"/>
            <a:ext cx="845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lvl="1" algn="ctr">
              <a:spcAft>
                <a:spcPts val="1200"/>
              </a:spcAf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Main topics for IT Pro titles are: </a:t>
            </a: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109594"/>
      </p:ext>
    </p:extLst>
  </p:cSld>
  <p:clrMapOvr>
    <a:masterClrMapping/>
  </p:clrMapOvr>
  <p:transition advTm="29282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86" y="1310987"/>
            <a:ext cx="27114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879764" y="5179291"/>
            <a:ext cx="7531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l" eaLnBrk="1" hangingPunct="1"/>
            <a:r>
              <a:rPr lang="en-US" sz="1800" dirty="0"/>
              <a:t>Educators keep using their favorite courseware. MTA exams and Certification Exam Review Kits supplement and reinforce the content already being taught. </a:t>
            </a:r>
          </a:p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- Exam Review Kits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40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766889"/>
            <a:ext cx="8218488" cy="44243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defTabSz="9128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Segoe"/>
              </a:rPr>
              <a:t>20 1-hour lessons designed to reinforce course content</a:t>
            </a:r>
          </a:p>
          <a:p>
            <a:pPr marL="457200" indent="-457200" defTabSz="9128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Segoe"/>
              </a:rPr>
              <a:t>Includes lesson plans, presentations, and typically student activities</a:t>
            </a:r>
          </a:p>
          <a:p>
            <a:pPr marL="457200" indent="-457200" defTabSz="9128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Segoe"/>
              </a:rPr>
              <a:t>Includes resources to create additional learning</a:t>
            </a:r>
          </a:p>
          <a:p>
            <a:pPr marL="457200" indent="-457200" defTabSz="9128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Segoe"/>
              </a:rPr>
              <a:t>Intended to supplement (not supplant) existing courses</a:t>
            </a:r>
          </a:p>
          <a:p>
            <a:pPr marL="457200" indent="-457200" defTabSz="9128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Segoe"/>
              </a:rPr>
              <a:t>Not intended to serve as foundational content for academic courses</a:t>
            </a:r>
          </a:p>
          <a:p>
            <a:pPr marL="457200" indent="-457200" defTabSz="9128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Segoe"/>
              </a:rPr>
              <a:t>Platform is directly and closely tied to the objective domain of each MTA exam</a:t>
            </a:r>
            <a:endParaRPr lang="en-US" sz="2200" dirty="0" smtClean="0">
              <a:latin typeface="Sego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900" y="723900"/>
            <a:ext cx="77914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ERK 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05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879764" y="5179291"/>
            <a:ext cx="75311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Segoe Semibold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Segoe Semibold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Segoe Semibold"/>
              </a:defRPr>
            </a:lvl9pPr>
          </a:lstStyle>
          <a:p>
            <a:pPr algn="l" eaLnBrk="1" hangingPunct="1"/>
            <a:r>
              <a:rPr lang="en-US" sz="1800" dirty="0" smtClean="0"/>
              <a:t>. </a:t>
            </a:r>
            <a:endParaRPr lang="en-US" sz="1800" dirty="0"/>
          </a:p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– Student Study Guides</a:t>
            </a:r>
            <a:endParaRPr lang="en-US" dirty="0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69" y="1074912"/>
            <a:ext cx="6299489" cy="50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399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-1"/>
            <a:ext cx="7620000" cy="693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2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49" y="801687"/>
            <a:ext cx="5563915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5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 smtClean="0"/>
              <a:t>Required Skills in Business World</a:t>
            </a:r>
          </a:p>
          <a:p>
            <a:r>
              <a:rPr lang="en-US" dirty="0" smtClean="0"/>
              <a:t>85% of small business retail market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80% of accountants recommend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4200+ financial institutions are connected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QuickBooks Certification?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993184"/>
              </p:ext>
            </p:extLst>
          </p:nvPr>
        </p:nvGraphicFramePr>
        <p:xfrm>
          <a:off x="6286500" y="1847850"/>
          <a:ext cx="2686050" cy="173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6559825"/>
              </p:ext>
            </p:extLst>
          </p:nvPr>
        </p:nvGraphicFramePr>
        <p:xfrm>
          <a:off x="5276850" y="3244850"/>
          <a:ext cx="3714750" cy="18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380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274638"/>
            <a:ext cx="86296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QuickBooks Certified User Exam</a:t>
            </a:r>
            <a:endParaRPr lang="en-US" dirty="0"/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467778"/>
            <a:ext cx="7620000" cy="482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3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Objectives - Sampling</a:t>
            </a:r>
            <a:endParaRPr lang="en-US" dirty="0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75013"/>
            <a:ext cx="7796213" cy="5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3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1" y="1399698"/>
            <a:ext cx="7838257" cy="199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From Harvard University</a:t>
            </a:r>
            <a:endParaRPr lang="en-US" dirty="0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45" y="5448300"/>
            <a:ext cx="4922193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“27% </a:t>
            </a:r>
            <a:r>
              <a:rPr lang="en-US" sz="2800" dirty="0" smtClean="0"/>
              <a:t>of </a:t>
            </a:r>
            <a:r>
              <a:rPr lang="en-US" sz="2800" dirty="0"/>
              <a:t>people </a:t>
            </a:r>
            <a:r>
              <a:rPr lang="en-US" sz="2800" dirty="0" smtClean="0"/>
              <a:t>with post-secondary</a:t>
            </a:r>
          </a:p>
          <a:p>
            <a:pPr marL="109537" indent="0">
              <a:buNone/>
            </a:pPr>
            <a:r>
              <a:rPr lang="en-US" sz="2800" dirty="0" smtClean="0"/>
              <a:t>licenses </a:t>
            </a:r>
            <a:r>
              <a:rPr lang="en-US" sz="2800" dirty="0"/>
              <a:t>or </a:t>
            </a:r>
            <a:r>
              <a:rPr lang="en-US" sz="2800" dirty="0" smtClean="0"/>
              <a:t>certificates—credentials short of</a:t>
            </a:r>
          </a:p>
          <a:p>
            <a:pPr marL="109537" indent="0">
              <a:buNone/>
            </a:pPr>
            <a:r>
              <a:rPr lang="en-US" sz="2800" dirty="0" smtClean="0"/>
              <a:t>an </a:t>
            </a:r>
            <a:r>
              <a:rPr lang="en-US" sz="2800" dirty="0"/>
              <a:t>associate’s degree—</a:t>
            </a:r>
            <a:r>
              <a:rPr lang="en-US" sz="2800" b="1" dirty="0"/>
              <a:t>earn</a:t>
            </a:r>
            <a:r>
              <a:rPr lang="en-US" sz="2800" dirty="0"/>
              <a:t> </a:t>
            </a:r>
            <a:r>
              <a:rPr lang="en-US" sz="2800" b="1" dirty="0"/>
              <a:t>more than the</a:t>
            </a:r>
          </a:p>
          <a:p>
            <a:pPr marL="109537" indent="0">
              <a:buNone/>
            </a:pPr>
            <a:r>
              <a:rPr lang="en-US" sz="2800" b="1" dirty="0"/>
              <a:t>average bachelor’s degree recipient</a:t>
            </a:r>
            <a:r>
              <a:rPr lang="en-US" sz="2800" dirty="0" smtClean="0"/>
              <a:t>.”</a:t>
            </a:r>
          </a:p>
          <a:p>
            <a:pPr marL="109537" indent="0">
              <a:buNone/>
            </a:pP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109537" indent="0">
              <a:buNone/>
            </a:pPr>
            <a:r>
              <a:rPr lang="en-US" sz="2000" i="1" dirty="0" smtClean="0"/>
              <a:t>Pathways to Prosperity (Feb. 2011)</a:t>
            </a:r>
          </a:p>
          <a:p>
            <a:pPr marL="109537" indent="0">
              <a:buNone/>
            </a:pPr>
            <a:r>
              <a:rPr lang="en-US" sz="2000" i="1" dirty="0">
                <a:hlinkClick r:id="rId3"/>
              </a:rPr>
              <a:t>http://</a:t>
            </a:r>
            <a:r>
              <a:rPr lang="en-US" sz="2000" i="1" dirty="0" smtClean="0">
                <a:hlinkClick r:id="rId3"/>
              </a:rPr>
              <a:t>www.gse.harvard.edu/news_events/features/2011/Pathways_to_Prosperity_Feb2011.pdf</a:t>
            </a:r>
            <a:r>
              <a:rPr lang="en-US" sz="2000" i="1" dirty="0" smtClean="0"/>
              <a:t>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678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8950" y="1481138"/>
            <a:ext cx="565785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2800" dirty="0">
                <a:latin typeface="Segoe Condensed"/>
              </a:rPr>
              <a:t>2D and 3D design program certifications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800" dirty="0" smtClean="0"/>
              <a:t>Mix </a:t>
            </a:r>
            <a:r>
              <a:rPr lang="en-US" sz="2800" dirty="0"/>
              <a:t>of multiple-choice, </a:t>
            </a:r>
            <a:r>
              <a:rPr lang="en-US" sz="2800" dirty="0" smtClean="0"/>
              <a:t> &amp; simulations</a:t>
            </a:r>
            <a:endParaRPr lang="en-US" sz="2800" dirty="0">
              <a:latin typeface="Segoe Condensed"/>
            </a:endParaRP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800" dirty="0" smtClean="0"/>
              <a:t>4</a:t>
            </a:r>
            <a:r>
              <a:rPr lang="en-US" sz="2800" dirty="0" smtClean="0">
                <a:latin typeface="Segoe Condensed"/>
              </a:rPr>
              <a:t>5-50 </a:t>
            </a:r>
            <a:r>
              <a:rPr lang="en-US" sz="2800" dirty="0">
                <a:latin typeface="Segoe Condensed"/>
              </a:rPr>
              <a:t>minute </a:t>
            </a:r>
            <a:r>
              <a:rPr lang="en-US" sz="2800" dirty="0" smtClean="0">
                <a:latin typeface="Segoe Condensed"/>
              </a:rPr>
              <a:t>length</a:t>
            </a:r>
          </a:p>
          <a:p>
            <a:pPr>
              <a:buFont typeface="Wingdings 2" pitchFamily="18" charset="2"/>
              <a:buBlip>
                <a:blip r:embed="rId3"/>
              </a:buBlip>
            </a:pPr>
            <a:r>
              <a:rPr lang="en-US" sz="2800" dirty="0" smtClean="0">
                <a:latin typeface="Segoe Condensed"/>
              </a:rPr>
              <a:t>Version agnostic exams – based on ribbon format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Autodesk Certified User</a:t>
            </a:r>
            <a:endParaRPr lang="en-US" dirty="0"/>
          </a:p>
        </p:txBody>
      </p:sp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33526"/>
            <a:ext cx="2343150" cy="21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8" y="3948712"/>
            <a:ext cx="2244993" cy="202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3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519" y="1627399"/>
            <a:ext cx="624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Other Credentials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160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5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10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59" y="1232785"/>
            <a:ext cx="4818587" cy="486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Certifications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-3576"/>
            <a:ext cx="8543499" cy="686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6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" y="0"/>
            <a:ext cx="8683672" cy="683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CompTIA Certifications</a:t>
            </a:r>
            <a:endParaRPr lang="en-US" dirty="0"/>
          </a:p>
        </p:txBody>
      </p:sp>
      <p:pic>
        <p:nvPicPr>
          <p:cNvPr id="319490" name="Picture 2" descr="http://www.networkacademy.co.uk/images/stratat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2" y="1569445"/>
            <a:ext cx="3375736" cy="421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51" y="1407425"/>
            <a:ext cx="200025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3" name="Picture 5" descr="CompTIA-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01" y="5281329"/>
            <a:ext cx="19050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5" name="Picture 7" descr="comptia linux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01" y="2582423"/>
            <a:ext cx="1905000" cy="109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7" name="Picture 9" descr="CompTIA-Proj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01" y="3999647"/>
            <a:ext cx="19050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362" y="1262467"/>
            <a:ext cx="8229600" cy="4728900"/>
          </a:xfrm>
        </p:spPr>
        <p:txBody>
          <a:bodyPr/>
          <a:lstStyle/>
          <a:p>
            <a:r>
              <a:rPr lang="en-US" dirty="0" smtClean="0"/>
              <a:t>65% of all FL CAPE Certifications…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www.workforceflorida.com/PrioritiesInitiatives/EducationalInitiatives/cape/CAPE2010-11-FinalCondensedVersionJBupdated8-6-10.pdf</a:t>
            </a:r>
            <a:r>
              <a:rPr lang="en-US" sz="1600" dirty="0" smtClean="0"/>
              <a:t> 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CAPE Certification List</a:t>
            </a:r>
            <a:endParaRPr lang="en-US" dirty="0"/>
          </a:p>
        </p:txBody>
      </p:sp>
      <p:pic>
        <p:nvPicPr>
          <p:cNvPr id="32153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0" y="1793466"/>
            <a:ext cx="7888406" cy="362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2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519" y="1324732"/>
            <a:ext cx="6247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Getting Started with Certifications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852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Students who </a:t>
            </a:r>
            <a:r>
              <a:rPr lang="en-US" b="1" i="1" dirty="0"/>
              <a:t>earn credentials in occupational programs can have substantial earnings advantages </a:t>
            </a:r>
            <a:r>
              <a:rPr lang="en-US" dirty="0"/>
              <a:t>over those earning traditional academic </a:t>
            </a:r>
            <a:r>
              <a:rPr lang="en-US" dirty="0" smtClean="0"/>
              <a:t>degrees” (Emphasis Added)</a:t>
            </a:r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sz="1800" dirty="0" smtClean="0"/>
              <a:t>- California State University - Sacramento</a:t>
            </a:r>
          </a:p>
          <a:p>
            <a:pPr marL="109537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www.csus.edu/ihelp/PDFs/R_Road_Less_Traveled_02_11.pdf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California State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Step 1: Identify Standards to Integrate </a:t>
            </a:r>
          </a:p>
        </p:txBody>
      </p:sp>
      <p:pic>
        <p:nvPicPr>
          <p:cNvPr id="8" name="Picture 12" descr="Z:\Proposals Templates &amp; Contracts\Graphics Logos Etc\IC3 Logos\IC3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3072" y="2871803"/>
            <a:ext cx="2944497" cy="107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/>
          <p:nvPr/>
        </p:nvGrpSpPr>
        <p:grpSpPr>
          <a:xfrm>
            <a:off x="4986035" y="1248230"/>
            <a:ext cx="3151534" cy="1465941"/>
            <a:chOff x="2626822" y="1961804"/>
            <a:chExt cx="2443942" cy="1064029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pic>
          <p:nvPicPr>
            <p:cNvPr id="10" name="Picture 5" descr="Certified Associa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8494" y="2123902"/>
              <a:ext cx="2070100" cy="7366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2626822" y="1961804"/>
              <a:ext cx="2443942" cy="1064029"/>
            </a:xfrm>
            <a:prstGeom prst="roundRect">
              <a:avLst/>
            </a:prstGeom>
            <a:no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7380" name="Picture 4" descr="https://www.certiport.com/Portal/common/imagelibrary/MOS2010-logo_b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4" y="1414407"/>
            <a:ext cx="2138321" cy="12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2" name="Picture 6" descr="https://www.certiport.com/portal/common/imagelibrary/MTA_logo-cube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95" y="2871803"/>
            <a:ext cx="2138321" cy="14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4" name="Picture 8" descr="http://www.ccilearning.com/Portals/5/images/strata-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49" y="4278524"/>
            <a:ext cx="1886920" cy="7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80" y="5400198"/>
            <a:ext cx="3228684" cy="82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4" y="4517315"/>
            <a:ext cx="2167964" cy="12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Review Industry Standards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Compare Industry Standards to Course Objectives &amp; Identify Gaps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Remedial Training/Learning Exercises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Or </a:t>
            </a:r>
            <a:r>
              <a:rPr lang="en-US" dirty="0" smtClean="0"/>
              <a:t> Identify Better Aligned Curriculum*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Evaluate Curriculum Alignment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dhansen\AppData\Local\Microsoft\Windows\Temporary Internet Files\Content.IE5\WBPR5KXB\MPj0442197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Step 3: Identify Funding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9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4: Go to </a:t>
            </a:r>
            <a:r>
              <a:rPr lang="en-US" dirty="0" smtClean="0">
                <a:hlinkClick r:id="rId3"/>
              </a:rPr>
              <a:t>www.Certiport.com/go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7" y="727783"/>
            <a:ext cx="7984935" cy="61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7736554">
            <a:off x="8462328" y="3325571"/>
            <a:ext cx="377371" cy="101518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Certiport Customer Success Team</a:t>
            </a:r>
          </a:p>
          <a:p>
            <a:pPr lvl="1"/>
            <a:r>
              <a:rPr lang="en-US" dirty="0" smtClean="0"/>
              <a:t>Helps you through the initial setup and training process</a:t>
            </a:r>
          </a:p>
          <a:p>
            <a:r>
              <a:rPr lang="en-US" dirty="0" smtClean="0"/>
              <a:t>Certiport Regional Managers (</a:t>
            </a:r>
            <a:r>
              <a:rPr lang="en-US" sz="2400" dirty="0" smtClean="0"/>
              <a:t>Brent and Bryan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Help you with product, program, curriculum questions</a:t>
            </a:r>
          </a:p>
          <a:p>
            <a:r>
              <a:rPr lang="en-US" dirty="0" smtClean="0"/>
              <a:t>Certiport Technical Support</a:t>
            </a:r>
          </a:p>
          <a:p>
            <a:pPr lvl="1"/>
            <a:r>
              <a:rPr lang="en-US" dirty="0" smtClean="0"/>
              <a:t>24x7 technical support if you have any setup concerns</a:t>
            </a:r>
          </a:p>
          <a:p>
            <a:r>
              <a:rPr lang="en-US" dirty="0" smtClean="0"/>
              <a:t>CDE/CPA Contacts, BEP, Industry Sector Leads</a:t>
            </a:r>
          </a:p>
          <a:p>
            <a:pPr lvl="1"/>
            <a:r>
              <a:rPr lang="en-US" dirty="0" smtClean="0"/>
              <a:t>Steer you in the right direction, provide insights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408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74650" y="946150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Thank You!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33600" y="2865438"/>
          <a:ext cx="1057275" cy="182880"/>
        </p:xfrm>
        <a:graphic>
          <a:graphicData uri="http://schemas.openxmlformats.org/drawingml/2006/table">
            <a:tbl>
              <a:tblPr/>
              <a:tblGrid>
                <a:gridCol w="105727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582" name="Picture 1" descr="cid:image004.gif@01CA03A5.E3A63C1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7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82096"/>
              </p:ext>
            </p:extLst>
          </p:nvPr>
        </p:nvGraphicFramePr>
        <p:xfrm>
          <a:off x="963613" y="1558925"/>
          <a:ext cx="7481455" cy="4305993"/>
        </p:xfrm>
        <a:graphic>
          <a:graphicData uri="http://schemas.openxmlformats.org/drawingml/2006/table">
            <a:tbl>
              <a:tblPr/>
              <a:tblGrid>
                <a:gridCol w="198437"/>
                <a:gridCol w="7283018"/>
              </a:tblGrid>
              <a:tr h="4305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97BA"/>
                          </a:solidFill>
                          <a:latin typeface="Calibri"/>
                          <a:ea typeface="Calibri"/>
                          <a:cs typeface="Times New Roman"/>
                        </a:rPr>
                        <a:t>Dave Hansen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Director, Product Operations - Microsoft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MCT, MMI, CPI, IC3 AI, MOS, CompTIA Strata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3200" dirty="0" smtClean="0">
                        <a:solidFill>
                          <a:srgbClr val="6666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 Line:  801.847.3167</a:t>
                      </a:r>
                    </a:p>
                    <a:p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Toll Free:     888.999.9830 x167</a:t>
                      </a:r>
                      <a:b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Mobile:        801.369.3109</a:t>
                      </a:r>
                    </a:p>
                    <a:p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Email:          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dhansen@certiport.com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Top-tier staffing agency reports: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Twice as likely to be placed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50% more likely to be hired on full time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Average 10-15% higher pay</a:t>
            </a:r>
          </a:p>
          <a:p>
            <a:endParaRPr lang="en-US" dirty="0" smtClean="0"/>
          </a:p>
          <a:p>
            <a:r>
              <a:rPr lang="en-US" i="1" dirty="0" smtClean="0"/>
              <a:t>Time Magazine </a:t>
            </a:r>
            <a:r>
              <a:rPr lang="en-US" dirty="0" smtClean="0"/>
              <a:t>Report</a:t>
            </a:r>
          </a:p>
          <a:p>
            <a:pPr marL="109537" indent="0">
              <a:buNone/>
            </a:pPr>
            <a:r>
              <a:rPr lang="en-US" sz="1600" i="1" dirty="0">
                <a:hlinkClick r:id="rId3"/>
              </a:rPr>
              <a:t>http://</a:t>
            </a:r>
            <a:r>
              <a:rPr lang="en-US" sz="1600" i="1" dirty="0" smtClean="0">
                <a:hlinkClick r:id="rId3"/>
              </a:rPr>
              <a:t>www.time.com/time/magazine/article/0,9171,1952331,00.html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Value - Employability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4525962"/>
          </a:xfrm>
        </p:spPr>
        <p:txBody>
          <a:bodyPr/>
          <a:lstStyle/>
          <a:p>
            <a:r>
              <a:rPr lang="en-US" dirty="0" smtClean="0"/>
              <a:t>80% of entry-level information worker tasks</a:t>
            </a:r>
          </a:p>
          <a:p>
            <a:endParaRPr lang="en-US" dirty="0" smtClean="0"/>
          </a:p>
          <a:p>
            <a:r>
              <a:rPr lang="en-US" dirty="0" smtClean="0"/>
              <a:t>85% of supervisors report… </a:t>
            </a:r>
          </a:p>
          <a:p>
            <a:pPr lvl="1"/>
            <a:r>
              <a:rPr lang="en-US" dirty="0" smtClean="0"/>
              <a:t>More productive</a:t>
            </a:r>
          </a:p>
          <a:p>
            <a:pPr lvl="1"/>
            <a:r>
              <a:rPr lang="en-US" dirty="0" smtClean="0"/>
              <a:t>Require less supervision</a:t>
            </a:r>
          </a:p>
          <a:p>
            <a:endParaRPr lang="en-US" dirty="0" smtClean="0"/>
          </a:p>
          <a:p>
            <a:r>
              <a:rPr lang="en-US" dirty="0" smtClean="0"/>
              <a:t>93% Become team resources  </a:t>
            </a:r>
          </a:p>
          <a:p>
            <a:endParaRPr lang="en-US" dirty="0" smtClean="0"/>
          </a:p>
          <a:p>
            <a:r>
              <a:rPr lang="en-US" dirty="0" smtClean="0"/>
              <a:t>89% Are more satisfied at work</a:t>
            </a:r>
          </a:p>
          <a:p>
            <a:pPr lvl="1"/>
            <a:r>
              <a:rPr lang="en-US" dirty="0" smtClean="0"/>
              <a:t>Keeping/staying with their jobs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Value – Career Readiness</a:t>
            </a:r>
            <a:endParaRPr lang="en-US" dirty="0"/>
          </a:p>
        </p:txBody>
      </p:sp>
      <p:pic>
        <p:nvPicPr>
          <p:cNvPr id="9" name="Picture 4" descr="https://www.certiport.com/Portal/common/imagelibrary/MOS2010-logo_b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343975"/>
            <a:ext cx="1502169" cy="9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5"/>
          </p:cNvPr>
          <p:cNvSpPr txBox="1"/>
          <p:nvPr/>
        </p:nvSpPr>
        <p:spPr>
          <a:xfrm>
            <a:off x="6362700" y="2019299"/>
            <a:ext cx="2324100" cy="3139321"/>
          </a:xfrm>
          <a:prstGeom prst="rect">
            <a:avLst/>
          </a:prstGeom>
          <a:gradFill>
            <a:gsLst>
              <a:gs pos="300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200000" scaled="0"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/>
              <a:t>"</a:t>
            </a:r>
            <a:r>
              <a:rPr lang="en-US" dirty="0">
                <a:latin typeface="+mn-lt"/>
              </a:rPr>
              <a:t>Proportionally, more kids have lost jobs in the past few years than the entire country lost in the Great Depression."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>
              <a:buClr>
                <a:schemeClr val="accent1"/>
              </a:buClr>
            </a:pPr>
            <a:r>
              <a:rPr lang="en-US" dirty="0" smtClean="0">
                <a:latin typeface="+mn-lt"/>
              </a:rPr>
              <a:t>- Andrew Sum in </a:t>
            </a:r>
            <a:r>
              <a:rPr lang="en-US" i="1" dirty="0" smtClean="0">
                <a:latin typeface="+mn-lt"/>
              </a:rPr>
              <a:t>Time </a:t>
            </a:r>
            <a:r>
              <a:rPr lang="en-US" i="1" dirty="0">
                <a:latin typeface="+mn-lt"/>
              </a:rPr>
              <a:t>Magazine</a:t>
            </a:r>
            <a:r>
              <a:rPr lang="en-US" dirty="0">
                <a:latin typeface="+mn-lt"/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n-lt"/>
              </a:rPr>
              <a:t>Jan </a:t>
            </a:r>
            <a:r>
              <a:rPr lang="en-US" dirty="0" smtClean="0">
                <a:latin typeface="+mn-lt"/>
              </a:rPr>
              <a:t>18, 2010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Template MCT Virtual Summit - FINAL</Template>
  <TotalTime>0</TotalTime>
  <Words>2431</Words>
  <Application>Microsoft Office PowerPoint</Application>
  <PresentationFormat>On-screen Show (4:3)</PresentationFormat>
  <Paragraphs>544</Paragraphs>
  <Slides>76</Slides>
  <Notes>51</Notes>
  <HiddenSlides>0</HiddenSlides>
  <MMClips>1</MMClips>
  <ScaleCrop>false</ScaleCrop>
  <HeadingPairs>
    <vt:vector size="8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  <vt:variant>
        <vt:lpstr>Custom Shows</vt:lpstr>
      </vt:variant>
      <vt:variant>
        <vt:i4>6</vt:i4>
      </vt:variant>
    </vt:vector>
  </HeadingPairs>
  <TitlesOfParts>
    <vt:vector size="85" baseType="lpstr">
      <vt:lpstr>Custom Design</vt:lpstr>
      <vt:lpstr>Concourse</vt:lpstr>
      <vt:lpstr>Photo Editor Photo</vt:lpstr>
      <vt:lpstr>PowerPoint Presentation</vt:lpstr>
      <vt:lpstr>Session Agenda       </vt:lpstr>
      <vt:lpstr>From the White House</vt:lpstr>
      <vt:lpstr>From Georgetown University</vt:lpstr>
      <vt:lpstr>From Washington State (I-BEST)</vt:lpstr>
      <vt:lpstr>From Harvard University</vt:lpstr>
      <vt:lpstr>From California State University </vt:lpstr>
      <vt:lpstr>Student Value - Employability</vt:lpstr>
      <vt:lpstr>Student Value – Career Readiness</vt:lpstr>
      <vt:lpstr>Relevance Barometers</vt:lpstr>
      <vt:lpstr>Student Value – HS Academics</vt:lpstr>
      <vt:lpstr>Student Value – College Credit</vt:lpstr>
      <vt:lpstr>ACE Colleges in California</vt:lpstr>
      <vt:lpstr>CTE Program Value </vt:lpstr>
      <vt:lpstr>PowerPoint Presentation</vt:lpstr>
      <vt:lpstr>PowerPoint Presentation</vt:lpstr>
      <vt:lpstr>PowerPoint Presentation</vt:lpstr>
      <vt:lpstr>CPA End of Year Reporting</vt:lpstr>
      <vt:lpstr>Industry Standards </vt:lpstr>
      <vt:lpstr>Microsoft® Office Specialist</vt:lpstr>
      <vt:lpstr>PowerPoint Presentation</vt:lpstr>
      <vt:lpstr> </vt:lpstr>
      <vt:lpstr>MOS Exam Characteristics</vt:lpstr>
      <vt:lpstr> Sample Exam Question </vt:lpstr>
      <vt:lpstr>Exam Objectives</vt:lpstr>
      <vt:lpstr> Sample Exam Score Report </vt:lpstr>
      <vt:lpstr>Who’s Doing It Now?</vt:lpstr>
      <vt:lpstr>PowerPoint Presentation</vt:lpstr>
      <vt:lpstr>“Tools” for Creative Design</vt:lpstr>
      <vt:lpstr> The ACA Programs</vt:lpstr>
      <vt:lpstr>Adobe® Exam Characteristics</vt:lpstr>
      <vt:lpstr>PowerPoint Presentation</vt:lpstr>
      <vt:lpstr>Adobe Teaching Resources - FREE</vt:lpstr>
      <vt:lpstr>PowerPoint Presentation</vt:lpstr>
      <vt:lpstr> </vt:lpstr>
      <vt:lpstr>IC³ Consists of 3 Exams</vt:lpstr>
      <vt:lpstr>IC3 Exam Characteristics</vt:lpstr>
      <vt:lpstr>Sample IC3 Exam Items</vt:lpstr>
      <vt:lpstr>See IC3Exam Demo</vt:lpstr>
      <vt:lpstr>PowerPoint Presentation</vt:lpstr>
      <vt:lpstr>PowerPoint Presentation</vt:lpstr>
      <vt:lpstr> </vt:lpstr>
      <vt:lpstr>Exam Objectives</vt:lpstr>
      <vt:lpstr>CompTIA Strata Exam Characteristics</vt:lpstr>
      <vt:lpstr>Digital Literacy to Tech Literacy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- Exam Review Kits</vt:lpstr>
      <vt:lpstr>PowerPoint Presentation</vt:lpstr>
      <vt:lpstr>Resources – Student Study Guides</vt:lpstr>
      <vt:lpstr>PowerPoint Presentation</vt:lpstr>
      <vt:lpstr>PowerPoint Presentation</vt:lpstr>
      <vt:lpstr>Why QuickBooks Certification?</vt:lpstr>
      <vt:lpstr>QuickBooks Certified User Exam</vt:lpstr>
      <vt:lpstr>Exam Objectives - Sampling</vt:lpstr>
      <vt:lpstr>PowerPoint Presentation</vt:lpstr>
      <vt:lpstr>Autodesk Certified User</vt:lpstr>
      <vt:lpstr>PowerPoint Presentation</vt:lpstr>
      <vt:lpstr>PowerPoint Presentation</vt:lpstr>
      <vt:lpstr>CISCO Certifications</vt:lpstr>
      <vt:lpstr>PowerPoint Presentation</vt:lpstr>
      <vt:lpstr>PowerPoint Presentation</vt:lpstr>
      <vt:lpstr>CompTIA Certifications</vt:lpstr>
      <vt:lpstr>PowerPoint Presentation</vt:lpstr>
      <vt:lpstr>Florida CAPE Certification List</vt:lpstr>
      <vt:lpstr>PowerPoint Presentation</vt:lpstr>
      <vt:lpstr>Step 1: Identify Standards to Integrate </vt:lpstr>
      <vt:lpstr>Step 2: Evaluate Curriculum Alignment</vt:lpstr>
      <vt:lpstr>Step 3: Identify Funding</vt:lpstr>
      <vt:lpstr>Step 4: Go to www.Certiport.com/go </vt:lpstr>
      <vt:lpstr>Resources for You</vt:lpstr>
      <vt:lpstr>Questions?</vt:lpstr>
      <vt:lpstr>PowerPoint Presentation</vt:lpstr>
      <vt:lpstr>Are You Certifiable? Excel</vt:lpstr>
      <vt:lpstr>Are You Certifiable? Word</vt:lpstr>
      <vt:lpstr>Are You Certifiable? Outlook</vt:lpstr>
      <vt:lpstr>Are You Certifiable? PowerPoint</vt:lpstr>
      <vt:lpstr>Are You Certifiable? Vista</vt:lpstr>
      <vt:lpstr>Are You Certifiable? Access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Certification Preview - Certiport</dc:title>
  <dc:subject>Industry Certifications</dc:subject>
  <dc:creator/>
  <cp:keywords>MCAS, MOS, IC3, Adobe ACA, iCritical Thinking</cp:keywords>
  <dc:description>Prepared for BEP Webinar - 2-10-10</dc:description>
  <cp:lastModifiedBy/>
  <cp:revision>1</cp:revision>
  <dcterms:created xsi:type="dcterms:W3CDTF">2008-10-19T22:51:06Z</dcterms:created>
  <dcterms:modified xsi:type="dcterms:W3CDTF">2011-03-04T00:14:20Z</dcterms:modified>
  <cp:category>California Dept. of Education</cp:category>
  <cp:contentStatus>Final</cp:contentStatus>
</cp:coreProperties>
</file>